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
  </p:notesMasterIdLst>
  <p:sldIdLst>
    <p:sldId id="256" r:id="rId2"/>
  </p:sldIdLst>
  <p:sldSz cx="43891200" cy="32918400"/>
  <p:notesSz cx="6858000" cy="9144000"/>
  <p:defaultTextStyle>
    <a:defPPr>
      <a:defRPr lang="en-US"/>
    </a:defPPr>
    <a:lvl1pPr marL="0" algn="l" defTabSz="2194560" rtl="0" eaLnBrk="1" latinLnBrk="0" hangingPunct="1">
      <a:defRPr sz="8600" kern="1200">
        <a:solidFill>
          <a:schemeClr val="tx1"/>
        </a:solidFill>
        <a:latin typeface="+mn-lt"/>
        <a:ea typeface="+mn-ea"/>
        <a:cs typeface="+mn-cs"/>
      </a:defRPr>
    </a:lvl1pPr>
    <a:lvl2pPr marL="2194560" algn="l" defTabSz="2194560" rtl="0" eaLnBrk="1" latinLnBrk="0" hangingPunct="1">
      <a:defRPr sz="8600" kern="1200">
        <a:solidFill>
          <a:schemeClr val="tx1"/>
        </a:solidFill>
        <a:latin typeface="+mn-lt"/>
        <a:ea typeface="+mn-ea"/>
        <a:cs typeface="+mn-cs"/>
      </a:defRPr>
    </a:lvl2pPr>
    <a:lvl3pPr marL="4389120" algn="l" defTabSz="2194560" rtl="0" eaLnBrk="1" latinLnBrk="0" hangingPunct="1">
      <a:defRPr sz="8600" kern="1200">
        <a:solidFill>
          <a:schemeClr val="tx1"/>
        </a:solidFill>
        <a:latin typeface="+mn-lt"/>
        <a:ea typeface="+mn-ea"/>
        <a:cs typeface="+mn-cs"/>
      </a:defRPr>
    </a:lvl3pPr>
    <a:lvl4pPr marL="6583680" algn="l" defTabSz="2194560" rtl="0" eaLnBrk="1" latinLnBrk="0" hangingPunct="1">
      <a:defRPr sz="8600" kern="1200">
        <a:solidFill>
          <a:schemeClr val="tx1"/>
        </a:solidFill>
        <a:latin typeface="+mn-lt"/>
        <a:ea typeface="+mn-ea"/>
        <a:cs typeface="+mn-cs"/>
      </a:defRPr>
    </a:lvl4pPr>
    <a:lvl5pPr marL="8778240" algn="l" defTabSz="2194560" rtl="0" eaLnBrk="1" latinLnBrk="0" hangingPunct="1">
      <a:defRPr sz="8600" kern="1200">
        <a:solidFill>
          <a:schemeClr val="tx1"/>
        </a:solidFill>
        <a:latin typeface="+mn-lt"/>
        <a:ea typeface="+mn-ea"/>
        <a:cs typeface="+mn-cs"/>
      </a:defRPr>
    </a:lvl5pPr>
    <a:lvl6pPr marL="10972800" algn="l" defTabSz="2194560" rtl="0" eaLnBrk="1" latinLnBrk="0" hangingPunct="1">
      <a:defRPr sz="8600" kern="1200">
        <a:solidFill>
          <a:schemeClr val="tx1"/>
        </a:solidFill>
        <a:latin typeface="+mn-lt"/>
        <a:ea typeface="+mn-ea"/>
        <a:cs typeface="+mn-cs"/>
      </a:defRPr>
    </a:lvl6pPr>
    <a:lvl7pPr marL="13167360" algn="l" defTabSz="2194560" rtl="0" eaLnBrk="1" latinLnBrk="0" hangingPunct="1">
      <a:defRPr sz="8600" kern="1200">
        <a:solidFill>
          <a:schemeClr val="tx1"/>
        </a:solidFill>
        <a:latin typeface="+mn-lt"/>
        <a:ea typeface="+mn-ea"/>
        <a:cs typeface="+mn-cs"/>
      </a:defRPr>
    </a:lvl7pPr>
    <a:lvl8pPr marL="15361920" algn="l" defTabSz="2194560" rtl="0" eaLnBrk="1" latinLnBrk="0" hangingPunct="1">
      <a:defRPr sz="8600" kern="1200">
        <a:solidFill>
          <a:schemeClr val="tx1"/>
        </a:solidFill>
        <a:latin typeface="+mn-lt"/>
        <a:ea typeface="+mn-ea"/>
        <a:cs typeface="+mn-cs"/>
      </a:defRPr>
    </a:lvl8pPr>
    <a:lvl9pPr marL="17556480" algn="l" defTabSz="2194560" rtl="0" eaLnBrk="1" latinLnBrk="0" hangingPunct="1">
      <a:defRPr sz="86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0368">
          <p15:clr>
            <a:srgbClr val="A4A3A4"/>
          </p15:clr>
        </p15:guide>
        <p15:guide id="2" pos="1382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9999"/>
    <a:srgbClr val="4EBE15"/>
    <a:srgbClr val="5AD918"/>
    <a:srgbClr val="2FD912"/>
    <a:srgbClr val="E7FFCE"/>
    <a:srgbClr val="CEFF9D"/>
    <a:srgbClr val="ABFF56"/>
    <a:srgbClr val="D4BA01"/>
    <a:srgbClr val="DAC11E"/>
    <a:srgbClr val="DEFFC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inimized">
    <p:restoredLeft sz="15620"/>
    <p:restoredTop sz="94698"/>
  </p:normalViewPr>
  <p:slideViewPr>
    <p:cSldViewPr snapToGrid="0" snapToObjects="1">
      <p:cViewPr>
        <p:scale>
          <a:sx n="21" d="100"/>
          <a:sy n="21" d="100"/>
        </p:scale>
        <p:origin x="2856" y="408"/>
      </p:cViewPr>
      <p:guideLst>
        <p:guide orient="horz" pos="10368"/>
        <p:guide pos="13824"/>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oleObject" Target="file:////Users/aaron/Downloads/ergodicity_experiment_data.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Users/aaron/Downloads/ergodicity_experiment_data.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Users/aaron/Downloads/ergodicity_experiment_data.xlsx" TargetMode="External"/><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Probability of Choosing B vs. Horizon (Additive)</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tx>
            <c:strRef>
              <c:f>Sheet1!$V$12</c:f>
              <c:strCache>
                <c:ptCount val="1"/>
                <c:pt idx="0">
                  <c:v>Observed</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Sheet1!$U$13:$U$20</c:f>
              <c:numCache>
                <c:formatCode>General</c:formatCode>
                <c:ptCount val="8"/>
                <c:pt idx="0">
                  <c:v>1</c:v>
                </c:pt>
                <c:pt idx="1">
                  <c:v>2</c:v>
                </c:pt>
                <c:pt idx="2">
                  <c:v>3</c:v>
                </c:pt>
                <c:pt idx="3">
                  <c:v>4</c:v>
                </c:pt>
                <c:pt idx="4">
                  <c:v>4</c:v>
                </c:pt>
                <c:pt idx="5">
                  <c:v>5</c:v>
                </c:pt>
                <c:pt idx="6">
                  <c:v>6</c:v>
                </c:pt>
                <c:pt idx="7">
                  <c:v>7</c:v>
                </c:pt>
              </c:numCache>
            </c:numRef>
          </c:xVal>
          <c:yVal>
            <c:numRef>
              <c:f>Sheet1!$V$13:$V$20</c:f>
              <c:numCache>
                <c:formatCode>General</c:formatCode>
                <c:ptCount val="8"/>
                <c:pt idx="0">
                  <c:v>5.9829059830000003E-2</c:v>
                </c:pt>
                <c:pt idx="1">
                  <c:v>0.1068376068</c:v>
                </c:pt>
                <c:pt idx="2">
                  <c:v>0.17094017089999999</c:v>
                </c:pt>
                <c:pt idx="3">
                  <c:v>0.55128205129999996</c:v>
                </c:pt>
                <c:pt idx="4">
                  <c:v>0.55128205129999996</c:v>
                </c:pt>
                <c:pt idx="5">
                  <c:v>0.8461538462</c:v>
                </c:pt>
                <c:pt idx="6">
                  <c:v>0.70512820509999996</c:v>
                </c:pt>
                <c:pt idx="7">
                  <c:v>0.89316239320000002</c:v>
                </c:pt>
              </c:numCache>
            </c:numRef>
          </c:yVal>
          <c:smooth val="0"/>
          <c:extLst>
            <c:ext xmlns:c16="http://schemas.microsoft.com/office/drawing/2014/chart" uri="{C3380CC4-5D6E-409C-BE32-E72D297353CC}">
              <c16:uniqueId val="{00000000-2290-434B-8EB6-68D52EBD3F8B}"/>
            </c:ext>
          </c:extLst>
        </c:ser>
        <c:ser>
          <c:idx val="1"/>
          <c:order val="1"/>
          <c:tx>
            <c:strRef>
              <c:f>Sheet1!$W$12</c:f>
              <c:strCache>
                <c:ptCount val="1"/>
                <c:pt idx="0">
                  <c:v>Predicted</c:v>
                </c:pt>
              </c:strCache>
            </c:strRef>
          </c:tx>
          <c:spPr>
            <a:ln w="19050" cap="rnd">
              <a:solidFill>
                <a:schemeClr val="accent2"/>
              </a:solidFill>
              <a:round/>
            </a:ln>
            <a:effectLst/>
          </c:spPr>
          <c:marker>
            <c:symbol val="circle"/>
            <c:size val="5"/>
            <c:spPr>
              <a:solidFill>
                <a:schemeClr val="accent2"/>
              </a:solidFill>
              <a:ln w="9525">
                <a:solidFill>
                  <a:schemeClr val="accent2"/>
                </a:solidFill>
              </a:ln>
              <a:effectLst/>
            </c:spPr>
          </c:marker>
          <c:xVal>
            <c:numRef>
              <c:f>Sheet1!$U$13:$U$20</c:f>
              <c:numCache>
                <c:formatCode>General</c:formatCode>
                <c:ptCount val="8"/>
                <c:pt idx="0">
                  <c:v>1</c:v>
                </c:pt>
                <c:pt idx="1">
                  <c:v>2</c:v>
                </c:pt>
                <c:pt idx="2">
                  <c:v>3</c:v>
                </c:pt>
                <c:pt idx="3">
                  <c:v>4</c:v>
                </c:pt>
                <c:pt idx="4">
                  <c:v>4</c:v>
                </c:pt>
                <c:pt idx="5">
                  <c:v>5</c:v>
                </c:pt>
                <c:pt idx="6">
                  <c:v>6</c:v>
                </c:pt>
                <c:pt idx="7">
                  <c:v>7</c:v>
                </c:pt>
              </c:numCache>
            </c:numRef>
          </c:xVal>
          <c:yVal>
            <c:numRef>
              <c:f>Sheet1!$W$13:$W$20</c:f>
              <c:numCache>
                <c:formatCode>General</c:formatCode>
                <c:ptCount val="8"/>
                <c:pt idx="0">
                  <c:v>0</c:v>
                </c:pt>
                <c:pt idx="1">
                  <c:v>0</c:v>
                </c:pt>
                <c:pt idx="2">
                  <c:v>0</c:v>
                </c:pt>
                <c:pt idx="3">
                  <c:v>0</c:v>
                </c:pt>
                <c:pt idx="4">
                  <c:v>1</c:v>
                </c:pt>
                <c:pt idx="5">
                  <c:v>1</c:v>
                </c:pt>
                <c:pt idx="6">
                  <c:v>1</c:v>
                </c:pt>
                <c:pt idx="7">
                  <c:v>1</c:v>
                </c:pt>
              </c:numCache>
            </c:numRef>
          </c:yVal>
          <c:smooth val="0"/>
          <c:extLst>
            <c:ext xmlns:c16="http://schemas.microsoft.com/office/drawing/2014/chart" uri="{C3380CC4-5D6E-409C-BE32-E72D297353CC}">
              <c16:uniqueId val="{00000001-2290-434B-8EB6-68D52EBD3F8B}"/>
            </c:ext>
          </c:extLst>
        </c:ser>
        <c:dLbls>
          <c:showLegendKey val="0"/>
          <c:showVal val="0"/>
          <c:showCatName val="0"/>
          <c:showSerName val="0"/>
          <c:showPercent val="0"/>
          <c:showBubbleSize val="0"/>
        </c:dLbls>
        <c:axId val="1009462328"/>
        <c:axId val="1009467320"/>
      </c:scatterChart>
      <c:valAx>
        <c:axId val="1009462328"/>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Horizon (Days)</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009467320"/>
        <c:crosses val="autoZero"/>
        <c:crossBetween val="midCat"/>
      </c:valAx>
      <c:valAx>
        <c:axId val="100946732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0" spcFirstLastPara="1" vertOverflow="ellipsis"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Probability of Choosing B</a:t>
                </a:r>
              </a:p>
            </c:rich>
          </c:tx>
          <c:overlay val="0"/>
          <c:spPr>
            <a:noFill/>
            <a:ln>
              <a:noFill/>
            </a:ln>
            <a:effectLst/>
          </c:spPr>
          <c:txPr>
            <a:bodyPr rot="0" spcFirstLastPara="1" vertOverflow="ellipsis"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009462328"/>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solidFill>
      <a:schemeClr val="bg1"/>
    </a:solid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Probability of Choosing B vs. Horizon (Multiplicative)</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tx>
            <c:strRef>
              <c:f>Sheet1!$V$23</c:f>
              <c:strCache>
                <c:ptCount val="1"/>
                <c:pt idx="0">
                  <c:v>Observed</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Sheet1!$U$24:$U$31</c:f>
              <c:numCache>
                <c:formatCode>General</c:formatCode>
                <c:ptCount val="8"/>
                <c:pt idx="0">
                  <c:v>3</c:v>
                </c:pt>
                <c:pt idx="1">
                  <c:v>4</c:v>
                </c:pt>
                <c:pt idx="2">
                  <c:v>5</c:v>
                </c:pt>
                <c:pt idx="3">
                  <c:v>6</c:v>
                </c:pt>
                <c:pt idx="4">
                  <c:v>6</c:v>
                </c:pt>
                <c:pt idx="5">
                  <c:v>7</c:v>
                </c:pt>
                <c:pt idx="6">
                  <c:v>8</c:v>
                </c:pt>
                <c:pt idx="7">
                  <c:v>9</c:v>
                </c:pt>
              </c:numCache>
            </c:numRef>
          </c:xVal>
          <c:yVal>
            <c:numRef>
              <c:f>Sheet1!$V$24:$V$31</c:f>
              <c:numCache>
                <c:formatCode>General</c:formatCode>
                <c:ptCount val="8"/>
                <c:pt idx="0">
                  <c:v>0.27142857139999998</c:v>
                </c:pt>
                <c:pt idx="1">
                  <c:v>0.53809523810000004</c:v>
                </c:pt>
                <c:pt idx="2">
                  <c:v>0.5904761905</c:v>
                </c:pt>
                <c:pt idx="3">
                  <c:v>0.64285714289999996</c:v>
                </c:pt>
                <c:pt idx="4">
                  <c:v>0.64285714289999996</c:v>
                </c:pt>
                <c:pt idx="5">
                  <c:v>0.78571428570000001</c:v>
                </c:pt>
                <c:pt idx="6">
                  <c:v>0.85714285710000004</c:v>
                </c:pt>
                <c:pt idx="7">
                  <c:v>0.680952381</c:v>
                </c:pt>
              </c:numCache>
            </c:numRef>
          </c:yVal>
          <c:smooth val="0"/>
          <c:extLst>
            <c:ext xmlns:c16="http://schemas.microsoft.com/office/drawing/2014/chart" uri="{C3380CC4-5D6E-409C-BE32-E72D297353CC}">
              <c16:uniqueId val="{00000000-8B6D-5146-B9C2-24320F418FEE}"/>
            </c:ext>
          </c:extLst>
        </c:ser>
        <c:ser>
          <c:idx val="1"/>
          <c:order val="1"/>
          <c:tx>
            <c:strRef>
              <c:f>Sheet1!$W$23</c:f>
              <c:strCache>
                <c:ptCount val="1"/>
                <c:pt idx="0">
                  <c:v>Predicted</c:v>
                </c:pt>
              </c:strCache>
            </c:strRef>
          </c:tx>
          <c:spPr>
            <a:ln w="19050" cap="rnd">
              <a:solidFill>
                <a:schemeClr val="accent2"/>
              </a:solidFill>
              <a:round/>
            </a:ln>
            <a:effectLst/>
          </c:spPr>
          <c:marker>
            <c:symbol val="circle"/>
            <c:size val="5"/>
            <c:spPr>
              <a:solidFill>
                <a:schemeClr val="accent2"/>
              </a:solidFill>
              <a:ln w="9525">
                <a:solidFill>
                  <a:schemeClr val="accent2"/>
                </a:solidFill>
              </a:ln>
              <a:effectLst/>
            </c:spPr>
          </c:marker>
          <c:xVal>
            <c:numRef>
              <c:f>Sheet1!$U$24:$U$31</c:f>
              <c:numCache>
                <c:formatCode>General</c:formatCode>
                <c:ptCount val="8"/>
                <c:pt idx="0">
                  <c:v>3</c:v>
                </c:pt>
                <c:pt idx="1">
                  <c:v>4</c:v>
                </c:pt>
                <c:pt idx="2">
                  <c:v>5</c:v>
                </c:pt>
                <c:pt idx="3">
                  <c:v>6</c:v>
                </c:pt>
                <c:pt idx="4">
                  <c:v>6</c:v>
                </c:pt>
                <c:pt idx="5">
                  <c:v>7</c:v>
                </c:pt>
                <c:pt idx="6">
                  <c:v>8</c:v>
                </c:pt>
                <c:pt idx="7">
                  <c:v>9</c:v>
                </c:pt>
              </c:numCache>
            </c:numRef>
          </c:xVal>
          <c:yVal>
            <c:numRef>
              <c:f>Sheet1!$W$24:$W$31</c:f>
              <c:numCache>
                <c:formatCode>General</c:formatCode>
                <c:ptCount val="8"/>
                <c:pt idx="0">
                  <c:v>0</c:v>
                </c:pt>
                <c:pt idx="1">
                  <c:v>0</c:v>
                </c:pt>
                <c:pt idx="2">
                  <c:v>0</c:v>
                </c:pt>
                <c:pt idx="3">
                  <c:v>0</c:v>
                </c:pt>
                <c:pt idx="4">
                  <c:v>1</c:v>
                </c:pt>
                <c:pt idx="5">
                  <c:v>1</c:v>
                </c:pt>
                <c:pt idx="6">
                  <c:v>1</c:v>
                </c:pt>
                <c:pt idx="7">
                  <c:v>1</c:v>
                </c:pt>
              </c:numCache>
            </c:numRef>
          </c:yVal>
          <c:smooth val="0"/>
          <c:extLst>
            <c:ext xmlns:c16="http://schemas.microsoft.com/office/drawing/2014/chart" uri="{C3380CC4-5D6E-409C-BE32-E72D297353CC}">
              <c16:uniqueId val="{00000001-8B6D-5146-B9C2-24320F418FEE}"/>
            </c:ext>
          </c:extLst>
        </c:ser>
        <c:dLbls>
          <c:showLegendKey val="0"/>
          <c:showVal val="0"/>
          <c:showCatName val="0"/>
          <c:showSerName val="0"/>
          <c:showPercent val="0"/>
          <c:showBubbleSize val="0"/>
        </c:dLbls>
        <c:axId val="990605976"/>
        <c:axId val="990615960"/>
      </c:scatterChart>
      <c:valAx>
        <c:axId val="990605976"/>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Horizon (Days)</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990615960"/>
        <c:crosses val="autoZero"/>
        <c:crossBetween val="midCat"/>
      </c:valAx>
      <c:valAx>
        <c:axId val="99061596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0" spcFirstLastPara="1" vertOverflow="ellipsis"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Probability of Choosing B</a:t>
                </a:r>
              </a:p>
            </c:rich>
          </c:tx>
          <c:overlay val="0"/>
          <c:spPr>
            <a:noFill/>
            <a:ln>
              <a:noFill/>
            </a:ln>
            <a:effectLst/>
          </c:spPr>
          <c:txPr>
            <a:bodyPr rot="0" spcFirstLastPara="1" vertOverflow="ellipsis"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990605976"/>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solidFill>
      <a:schemeClr val="bg1"/>
    </a:solid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Probability of Choosing B vs. Horizon</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tx>
            <c:strRef>
              <c:f>Sheet1!$AB$1</c:f>
              <c:strCache>
                <c:ptCount val="1"/>
                <c:pt idx="0">
                  <c:v>Prob B Add</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Sheet1!$AA$2:$AA$12</c:f>
              <c:numCache>
                <c:formatCode>General</c:formatCode>
                <c:ptCount val="11"/>
                <c:pt idx="0">
                  <c:v>1</c:v>
                </c:pt>
                <c:pt idx="1">
                  <c:v>2</c:v>
                </c:pt>
                <c:pt idx="2">
                  <c:v>3</c:v>
                </c:pt>
                <c:pt idx="3">
                  <c:v>4</c:v>
                </c:pt>
                <c:pt idx="4">
                  <c:v>4</c:v>
                </c:pt>
                <c:pt idx="5">
                  <c:v>5</c:v>
                </c:pt>
                <c:pt idx="6">
                  <c:v>6</c:v>
                </c:pt>
                <c:pt idx="7">
                  <c:v>6</c:v>
                </c:pt>
                <c:pt idx="8">
                  <c:v>7</c:v>
                </c:pt>
                <c:pt idx="9">
                  <c:v>8</c:v>
                </c:pt>
                <c:pt idx="10">
                  <c:v>9</c:v>
                </c:pt>
              </c:numCache>
            </c:numRef>
          </c:xVal>
          <c:yVal>
            <c:numRef>
              <c:f>Sheet1!$AB$2:$AB$12</c:f>
              <c:numCache>
                <c:formatCode>General</c:formatCode>
                <c:ptCount val="11"/>
                <c:pt idx="0">
                  <c:v>5.9829059830000003E-2</c:v>
                </c:pt>
                <c:pt idx="1">
                  <c:v>0.1068376068</c:v>
                </c:pt>
                <c:pt idx="2">
                  <c:v>0.17094017089999999</c:v>
                </c:pt>
                <c:pt idx="3">
                  <c:v>0.55128205129999996</c:v>
                </c:pt>
                <c:pt idx="4">
                  <c:v>0.55128205129999996</c:v>
                </c:pt>
                <c:pt idx="5">
                  <c:v>0.8461538462</c:v>
                </c:pt>
                <c:pt idx="6">
                  <c:v>0.70512820509999996</c:v>
                </c:pt>
                <c:pt idx="7">
                  <c:v>0.70512820509999996</c:v>
                </c:pt>
                <c:pt idx="8">
                  <c:v>0.89316239320000002</c:v>
                </c:pt>
              </c:numCache>
            </c:numRef>
          </c:yVal>
          <c:smooth val="0"/>
          <c:extLst>
            <c:ext xmlns:c16="http://schemas.microsoft.com/office/drawing/2014/chart" uri="{C3380CC4-5D6E-409C-BE32-E72D297353CC}">
              <c16:uniqueId val="{00000000-74B0-1346-B510-C6DDE5AE12C5}"/>
            </c:ext>
          </c:extLst>
        </c:ser>
        <c:ser>
          <c:idx val="1"/>
          <c:order val="1"/>
          <c:tx>
            <c:strRef>
              <c:f>Sheet1!$AC$1</c:f>
              <c:strCache>
                <c:ptCount val="1"/>
                <c:pt idx="0">
                  <c:v>Prob B Mult</c:v>
                </c:pt>
              </c:strCache>
            </c:strRef>
          </c:tx>
          <c:spPr>
            <a:ln w="19050" cap="rnd">
              <a:solidFill>
                <a:schemeClr val="accent2"/>
              </a:solidFill>
              <a:round/>
            </a:ln>
            <a:effectLst/>
          </c:spPr>
          <c:marker>
            <c:symbol val="circle"/>
            <c:size val="5"/>
            <c:spPr>
              <a:solidFill>
                <a:schemeClr val="accent2"/>
              </a:solidFill>
              <a:ln w="9525">
                <a:solidFill>
                  <a:schemeClr val="accent2"/>
                </a:solidFill>
              </a:ln>
              <a:effectLst/>
            </c:spPr>
          </c:marker>
          <c:xVal>
            <c:numRef>
              <c:f>Sheet1!$AA$2:$AA$12</c:f>
              <c:numCache>
                <c:formatCode>General</c:formatCode>
                <c:ptCount val="11"/>
                <c:pt idx="0">
                  <c:v>1</c:v>
                </c:pt>
                <c:pt idx="1">
                  <c:v>2</c:v>
                </c:pt>
                <c:pt idx="2">
                  <c:v>3</c:v>
                </c:pt>
                <c:pt idx="3">
                  <c:v>4</c:v>
                </c:pt>
                <c:pt idx="4">
                  <c:v>4</c:v>
                </c:pt>
                <c:pt idx="5">
                  <c:v>5</c:v>
                </c:pt>
                <c:pt idx="6">
                  <c:v>6</c:v>
                </c:pt>
                <c:pt idx="7">
                  <c:v>6</c:v>
                </c:pt>
                <c:pt idx="8">
                  <c:v>7</c:v>
                </c:pt>
                <c:pt idx="9">
                  <c:v>8</c:v>
                </c:pt>
                <c:pt idx="10">
                  <c:v>9</c:v>
                </c:pt>
              </c:numCache>
            </c:numRef>
          </c:xVal>
          <c:yVal>
            <c:numRef>
              <c:f>Sheet1!$AC$2:$AC$12</c:f>
              <c:numCache>
                <c:formatCode>General</c:formatCode>
                <c:ptCount val="11"/>
                <c:pt idx="2">
                  <c:v>0.27142857139999998</c:v>
                </c:pt>
                <c:pt idx="3">
                  <c:v>0.53809523810000004</c:v>
                </c:pt>
                <c:pt idx="4">
                  <c:v>0.53809523810000004</c:v>
                </c:pt>
                <c:pt idx="5">
                  <c:v>0.5904761905</c:v>
                </c:pt>
                <c:pt idx="6">
                  <c:v>0.64285714289999996</c:v>
                </c:pt>
                <c:pt idx="7">
                  <c:v>0.64285714289999996</c:v>
                </c:pt>
                <c:pt idx="8">
                  <c:v>0.78571428570000001</c:v>
                </c:pt>
                <c:pt idx="9">
                  <c:v>0.85714285710000004</c:v>
                </c:pt>
                <c:pt idx="10">
                  <c:v>0.680952381</c:v>
                </c:pt>
              </c:numCache>
            </c:numRef>
          </c:yVal>
          <c:smooth val="0"/>
          <c:extLst>
            <c:ext xmlns:c16="http://schemas.microsoft.com/office/drawing/2014/chart" uri="{C3380CC4-5D6E-409C-BE32-E72D297353CC}">
              <c16:uniqueId val="{00000001-74B0-1346-B510-C6DDE5AE12C5}"/>
            </c:ext>
          </c:extLst>
        </c:ser>
        <c:ser>
          <c:idx val="2"/>
          <c:order val="2"/>
          <c:tx>
            <c:strRef>
              <c:f>Sheet1!$AD$1</c:f>
              <c:strCache>
                <c:ptCount val="1"/>
                <c:pt idx="0">
                  <c:v>Pred Prob B Add</c:v>
                </c:pt>
              </c:strCache>
            </c:strRef>
          </c:tx>
          <c:spPr>
            <a:ln w="19050" cap="rnd">
              <a:solidFill>
                <a:schemeClr val="accent3"/>
              </a:solidFill>
              <a:round/>
            </a:ln>
            <a:effectLst/>
          </c:spPr>
          <c:marker>
            <c:symbol val="circle"/>
            <c:size val="5"/>
            <c:spPr>
              <a:solidFill>
                <a:schemeClr val="accent3"/>
              </a:solidFill>
              <a:ln w="9525">
                <a:solidFill>
                  <a:schemeClr val="accent3"/>
                </a:solidFill>
              </a:ln>
              <a:effectLst/>
            </c:spPr>
          </c:marker>
          <c:xVal>
            <c:numRef>
              <c:f>Sheet1!$AA$2:$AA$12</c:f>
              <c:numCache>
                <c:formatCode>General</c:formatCode>
                <c:ptCount val="11"/>
                <c:pt idx="0">
                  <c:v>1</c:v>
                </c:pt>
                <c:pt idx="1">
                  <c:v>2</c:v>
                </c:pt>
                <c:pt idx="2">
                  <c:v>3</c:v>
                </c:pt>
                <c:pt idx="3">
                  <c:v>4</c:v>
                </c:pt>
                <c:pt idx="4">
                  <c:v>4</c:v>
                </c:pt>
                <c:pt idx="5">
                  <c:v>5</c:v>
                </c:pt>
                <c:pt idx="6">
                  <c:v>6</c:v>
                </c:pt>
                <c:pt idx="7">
                  <c:v>6</c:v>
                </c:pt>
                <c:pt idx="8">
                  <c:v>7</c:v>
                </c:pt>
                <c:pt idx="9">
                  <c:v>8</c:v>
                </c:pt>
                <c:pt idx="10">
                  <c:v>9</c:v>
                </c:pt>
              </c:numCache>
            </c:numRef>
          </c:xVal>
          <c:yVal>
            <c:numRef>
              <c:f>Sheet1!$AD$2:$AD$12</c:f>
              <c:numCache>
                <c:formatCode>General</c:formatCode>
                <c:ptCount val="11"/>
                <c:pt idx="0">
                  <c:v>0</c:v>
                </c:pt>
                <c:pt idx="1">
                  <c:v>0</c:v>
                </c:pt>
                <c:pt idx="2">
                  <c:v>0</c:v>
                </c:pt>
                <c:pt idx="3">
                  <c:v>0</c:v>
                </c:pt>
                <c:pt idx="4">
                  <c:v>1</c:v>
                </c:pt>
                <c:pt idx="5">
                  <c:v>1</c:v>
                </c:pt>
                <c:pt idx="6">
                  <c:v>1</c:v>
                </c:pt>
                <c:pt idx="7">
                  <c:v>1</c:v>
                </c:pt>
                <c:pt idx="8">
                  <c:v>1</c:v>
                </c:pt>
              </c:numCache>
            </c:numRef>
          </c:yVal>
          <c:smooth val="0"/>
          <c:extLst>
            <c:ext xmlns:c16="http://schemas.microsoft.com/office/drawing/2014/chart" uri="{C3380CC4-5D6E-409C-BE32-E72D297353CC}">
              <c16:uniqueId val="{00000002-74B0-1346-B510-C6DDE5AE12C5}"/>
            </c:ext>
          </c:extLst>
        </c:ser>
        <c:ser>
          <c:idx val="3"/>
          <c:order val="3"/>
          <c:tx>
            <c:strRef>
              <c:f>Sheet1!$AE$1</c:f>
              <c:strCache>
                <c:ptCount val="1"/>
                <c:pt idx="0">
                  <c:v>Pred Prob B Mult</c:v>
                </c:pt>
              </c:strCache>
            </c:strRef>
          </c:tx>
          <c:spPr>
            <a:ln w="19050" cap="rnd">
              <a:solidFill>
                <a:schemeClr val="accent4"/>
              </a:solidFill>
              <a:round/>
            </a:ln>
            <a:effectLst/>
          </c:spPr>
          <c:marker>
            <c:symbol val="circle"/>
            <c:size val="5"/>
            <c:spPr>
              <a:solidFill>
                <a:schemeClr val="accent4"/>
              </a:solidFill>
              <a:ln w="9525">
                <a:solidFill>
                  <a:schemeClr val="accent4"/>
                </a:solidFill>
              </a:ln>
              <a:effectLst/>
            </c:spPr>
          </c:marker>
          <c:xVal>
            <c:numRef>
              <c:f>Sheet1!$AA$2:$AA$12</c:f>
              <c:numCache>
                <c:formatCode>General</c:formatCode>
                <c:ptCount val="11"/>
                <c:pt idx="0">
                  <c:v>1</c:v>
                </c:pt>
                <c:pt idx="1">
                  <c:v>2</c:v>
                </c:pt>
                <c:pt idx="2">
                  <c:v>3</c:v>
                </c:pt>
                <c:pt idx="3">
                  <c:v>4</c:v>
                </c:pt>
                <c:pt idx="4">
                  <c:v>4</c:v>
                </c:pt>
                <c:pt idx="5">
                  <c:v>5</c:v>
                </c:pt>
                <c:pt idx="6">
                  <c:v>6</c:v>
                </c:pt>
                <c:pt idx="7">
                  <c:v>6</c:v>
                </c:pt>
                <c:pt idx="8">
                  <c:v>7</c:v>
                </c:pt>
                <c:pt idx="9">
                  <c:v>8</c:v>
                </c:pt>
                <c:pt idx="10">
                  <c:v>9</c:v>
                </c:pt>
              </c:numCache>
            </c:numRef>
          </c:xVal>
          <c:yVal>
            <c:numRef>
              <c:f>Sheet1!$AE$2:$AE$12</c:f>
              <c:numCache>
                <c:formatCode>General</c:formatCode>
                <c:ptCount val="11"/>
                <c:pt idx="2">
                  <c:v>0</c:v>
                </c:pt>
                <c:pt idx="3">
                  <c:v>0</c:v>
                </c:pt>
                <c:pt idx="4">
                  <c:v>0</c:v>
                </c:pt>
                <c:pt idx="5">
                  <c:v>0</c:v>
                </c:pt>
                <c:pt idx="6">
                  <c:v>0</c:v>
                </c:pt>
                <c:pt idx="7">
                  <c:v>1</c:v>
                </c:pt>
                <c:pt idx="8">
                  <c:v>1</c:v>
                </c:pt>
                <c:pt idx="9">
                  <c:v>1</c:v>
                </c:pt>
                <c:pt idx="10">
                  <c:v>1</c:v>
                </c:pt>
              </c:numCache>
            </c:numRef>
          </c:yVal>
          <c:smooth val="0"/>
          <c:extLst>
            <c:ext xmlns:c16="http://schemas.microsoft.com/office/drawing/2014/chart" uri="{C3380CC4-5D6E-409C-BE32-E72D297353CC}">
              <c16:uniqueId val="{00000003-74B0-1346-B510-C6DDE5AE12C5}"/>
            </c:ext>
          </c:extLst>
        </c:ser>
        <c:dLbls>
          <c:showLegendKey val="0"/>
          <c:showVal val="0"/>
          <c:showCatName val="0"/>
          <c:showSerName val="0"/>
          <c:showPercent val="0"/>
          <c:showBubbleSize val="0"/>
        </c:dLbls>
        <c:axId val="1788037208"/>
        <c:axId val="1788041368"/>
      </c:scatterChart>
      <c:valAx>
        <c:axId val="1788037208"/>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Horizon (Days)</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788041368"/>
        <c:crosses val="autoZero"/>
        <c:crossBetween val="midCat"/>
      </c:valAx>
      <c:valAx>
        <c:axId val="178804136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0" spcFirstLastPara="1" vertOverflow="ellipsis"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Probability of Choosing B</a:t>
                </a:r>
              </a:p>
            </c:rich>
          </c:tx>
          <c:overlay val="0"/>
          <c:spPr>
            <a:noFill/>
            <a:ln>
              <a:noFill/>
            </a:ln>
            <a:effectLst/>
          </c:spPr>
          <c:txPr>
            <a:bodyPr rot="0" spcFirstLastPara="1" vertOverflow="ellipsis"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788037208"/>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solidFill>
      <a:schemeClr val="bg1"/>
    </a:solid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FB1F554-8471-F74E-95A3-3E7FC8AE6388}" type="datetimeFigureOut">
              <a:rPr lang="en-US" smtClean="0"/>
              <a:pPr/>
              <a:t>4/24/20</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C5E2536-F949-A046-9408-77F5280C62D9}" type="slidenum">
              <a:rPr lang="en-US" smtClean="0"/>
              <a:pPr/>
              <a:t>‹#›</a:t>
            </a:fld>
            <a:endParaRPr lang="en-US"/>
          </a:p>
        </p:txBody>
      </p:sp>
    </p:spTree>
    <p:extLst>
      <p:ext uri="{BB962C8B-B14F-4D97-AF65-F5344CB8AC3E}">
        <p14:creationId xmlns:p14="http://schemas.microsoft.com/office/powerpoint/2010/main" val="1920091055"/>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EC5E2536-F949-A046-9408-77F5280C62D9}" type="slidenum">
              <a:rPr lang="en-US" smtClean="0"/>
              <a:pPr/>
              <a:t>1</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91840" y="10226042"/>
            <a:ext cx="37307520" cy="7056120"/>
          </a:xfrm>
        </p:spPr>
        <p:txBody>
          <a:bodyPr/>
          <a:lstStyle/>
          <a:p>
            <a:r>
              <a:rPr lang="en-US"/>
              <a:t>Click to edit Master title style</a:t>
            </a:r>
          </a:p>
        </p:txBody>
      </p:sp>
      <p:sp>
        <p:nvSpPr>
          <p:cNvPr id="3" name="Subtitle 2"/>
          <p:cNvSpPr>
            <a:spLocks noGrp="1"/>
          </p:cNvSpPr>
          <p:nvPr>
            <p:ph type="subTitle" idx="1"/>
          </p:nvPr>
        </p:nvSpPr>
        <p:spPr>
          <a:xfrm>
            <a:off x="6583680" y="18653760"/>
            <a:ext cx="30723840" cy="8412480"/>
          </a:xfrm>
        </p:spPr>
        <p:txBody>
          <a:bodyPr/>
          <a:lstStyle>
            <a:lvl1pPr marL="0" indent="0" algn="ctr">
              <a:buNone/>
              <a:defRPr>
                <a:solidFill>
                  <a:schemeClr val="tx1">
                    <a:tint val="75000"/>
                  </a:schemeClr>
                </a:solidFill>
              </a:defRPr>
            </a:lvl1pPr>
            <a:lvl2pPr marL="2194560" indent="0" algn="ctr">
              <a:buNone/>
              <a:defRPr>
                <a:solidFill>
                  <a:schemeClr val="tx1">
                    <a:tint val="75000"/>
                  </a:schemeClr>
                </a:solidFill>
              </a:defRPr>
            </a:lvl2pPr>
            <a:lvl3pPr marL="4389120" indent="0" algn="ctr">
              <a:buNone/>
              <a:defRPr>
                <a:solidFill>
                  <a:schemeClr val="tx1">
                    <a:tint val="75000"/>
                  </a:schemeClr>
                </a:solidFill>
              </a:defRPr>
            </a:lvl3pPr>
            <a:lvl4pPr marL="6583680" indent="0" algn="ctr">
              <a:buNone/>
              <a:defRPr>
                <a:solidFill>
                  <a:schemeClr val="tx1">
                    <a:tint val="75000"/>
                  </a:schemeClr>
                </a:solidFill>
              </a:defRPr>
            </a:lvl4pPr>
            <a:lvl5pPr marL="8778240" indent="0" algn="ctr">
              <a:buNone/>
              <a:defRPr>
                <a:solidFill>
                  <a:schemeClr val="tx1">
                    <a:tint val="75000"/>
                  </a:schemeClr>
                </a:solidFill>
              </a:defRPr>
            </a:lvl5pPr>
            <a:lvl6pPr marL="10972800" indent="0" algn="ctr">
              <a:buNone/>
              <a:defRPr>
                <a:solidFill>
                  <a:schemeClr val="tx1">
                    <a:tint val="75000"/>
                  </a:schemeClr>
                </a:solidFill>
              </a:defRPr>
            </a:lvl6pPr>
            <a:lvl7pPr marL="13167360" indent="0" algn="ctr">
              <a:buNone/>
              <a:defRPr>
                <a:solidFill>
                  <a:schemeClr val="tx1">
                    <a:tint val="75000"/>
                  </a:schemeClr>
                </a:solidFill>
              </a:defRPr>
            </a:lvl7pPr>
            <a:lvl8pPr marL="15361920" indent="0" algn="ctr">
              <a:buNone/>
              <a:defRPr>
                <a:solidFill>
                  <a:schemeClr val="tx1">
                    <a:tint val="75000"/>
                  </a:schemeClr>
                </a:solidFill>
              </a:defRPr>
            </a:lvl8pPr>
            <a:lvl9pPr marL="1755648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0C2C9624-8537-344B-A181-774C3CF89A66}" type="datetimeFigureOut">
              <a:rPr lang="en-US" smtClean="0"/>
              <a:pPr/>
              <a:t>4/24/20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F12122-570C-394B-A3C0-8A0DA37D7384}"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C2C9624-8537-344B-A181-774C3CF89A66}" type="datetimeFigureOut">
              <a:rPr lang="en-US" smtClean="0"/>
              <a:pPr/>
              <a:t>4/24/20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F12122-570C-394B-A3C0-8A0DA37D7384}"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52742905" y="6324600"/>
            <a:ext cx="47404018" cy="13482066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0530843" y="6324600"/>
            <a:ext cx="141480542" cy="1348206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C2C9624-8537-344B-A181-774C3CF89A66}" type="datetimeFigureOut">
              <a:rPr lang="en-US" smtClean="0"/>
              <a:pPr/>
              <a:t>4/24/20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F12122-570C-394B-A3C0-8A0DA37D7384}"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C2C9624-8537-344B-A181-774C3CF89A66}" type="datetimeFigureOut">
              <a:rPr lang="en-US" smtClean="0"/>
              <a:pPr/>
              <a:t>4/24/20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F12122-570C-394B-A3C0-8A0DA37D7384}"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467102" y="21153122"/>
            <a:ext cx="37307520" cy="6537960"/>
          </a:xfrm>
        </p:spPr>
        <p:txBody>
          <a:bodyPr anchor="t"/>
          <a:lstStyle>
            <a:lvl1pPr algn="l">
              <a:defRPr sz="19200" b="1" cap="all"/>
            </a:lvl1pPr>
          </a:lstStyle>
          <a:p>
            <a:r>
              <a:rPr lang="en-US"/>
              <a:t>Click to edit Master title style</a:t>
            </a:r>
          </a:p>
        </p:txBody>
      </p:sp>
      <p:sp>
        <p:nvSpPr>
          <p:cNvPr id="3" name="Text Placeholder 2"/>
          <p:cNvSpPr>
            <a:spLocks noGrp="1"/>
          </p:cNvSpPr>
          <p:nvPr>
            <p:ph type="body" idx="1"/>
          </p:nvPr>
        </p:nvSpPr>
        <p:spPr>
          <a:xfrm>
            <a:off x="3467102" y="13952225"/>
            <a:ext cx="37307520" cy="7200898"/>
          </a:xfrm>
        </p:spPr>
        <p:txBody>
          <a:bodyPr anchor="b"/>
          <a:lstStyle>
            <a:lvl1pPr marL="0" indent="0">
              <a:buNone/>
              <a:defRPr sz="9600">
                <a:solidFill>
                  <a:schemeClr val="tx1">
                    <a:tint val="75000"/>
                  </a:schemeClr>
                </a:solidFill>
              </a:defRPr>
            </a:lvl1pPr>
            <a:lvl2pPr marL="2194560" indent="0">
              <a:buNone/>
              <a:defRPr sz="8600">
                <a:solidFill>
                  <a:schemeClr val="tx1">
                    <a:tint val="75000"/>
                  </a:schemeClr>
                </a:solidFill>
              </a:defRPr>
            </a:lvl2pPr>
            <a:lvl3pPr marL="4389120" indent="0">
              <a:buNone/>
              <a:defRPr sz="7700">
                <a:solidFill>
                  <a:schemeClr val="tx1">
                    <a:tint val="75000"/>
                  </a:schemeClr>
                </a:solidFill>
              </a:defRPr>
            </a:lvl3pPr>
            <a:lvl4pPr marL="6583680" indent="0">
              <a:buNone/>
              <a:defRPr sz="6700">
                <a:solidFill>
                  <a:schemeClr val="tx1">
                    <a:tint val="75000"/>
                  </a:schemeClr>
                </a:solidFill>
              </a:defRPr>
            </a:lvl4pPr>
            <a:lvl5pPr marL="8778240" indent="0">
              <a:buNone/>
              <a:defRPr sz="6700">
                <a:solidFill>
                  <a:schemeClr val="tx1">
                    <a:tint val="75000"/>
                  </a:schemeClr>
                </a:solidFill>
              </a:defRPr>
            </a:lvl5pPr>
            <a:lvl6pPr marL="10972800" indent="0">
              <a:buNone/>
              <a:defRPr sz="6700">
                <a:solidFill>
                  <a:schemeClr val="tx1">
                    <a:tint val="75000"/>
                  </a:schemeClr>
                </a:solidFill>
              </a:defRPr>
            </a:lvl6pPr>
            <a:lvl7pPr marL="13167360" indent="0">
              <a:buNone/>
              <a:defRPr sz="6700">
                <a:solidFill>
                  <a:schemeClr val="tx1">
                    <a:tint val="75000"/>
                  </a:schemeClr>
                </a:solidFill>
              </a:defRPr>
            </a:lvl7pPr>
            <a:lvl8pPr marL="15361920" indent="0">
              <a:buNone/>
              <a:defRPr sz="6700">
                <a:solidFill>
                  <a:schemeClr val="tx1">
                    <a:tint val="75000"/>
                  </a:schemeClr>
                </a:solidFill>
              </a:defRPr>
            </a:lvl8pPr>
            <a:lvl9pPr marL="17556480" indent="0">
              <a:buNone/>
              <a:defRPr sz="67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C2C9624-8537-344B-A181-774C3CF89A66}" type="datetimeFigureOut">
              <a:rPr lang="en-US" smtClean="0"/>
              <a:pPr/>
              <a:t>4/24/20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F12122-570C-394B-A3C0-8A0DA37D7384}"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0530842" y="36865560"/>
            <a:ext cx="94442280" cy="104279702"/>
          </a:xfrm>
        </p:spPr>
        <p:txBody>
          <a:bodyPr/>
          <a:lstStyle>
            <a:lvl1pPr>
              <a:defRPr sz="13400"/>
            </a:lvl1pPr>
            <a:lvl2pPr>
              <a:defRPr sz="11500"/>
            </a:lvl2pPr>
            <a:lvl3pPr>
              <a:defRPr sz="9600"/>
            </a:lvl3pPr>
            <a:lvl4pPr>
              <a:defRPr sz="8600"/>
            </a:lvl4pPr>
            <a:lvl5pPr>
              <a:defRPr sz="8600"/>
            </a:lvl5pPr>
            <a:lvl6pPr>
              <a:defRPr sz="8600"/>
            </a:lvl6pPr>
            <a:lvl7pPr>
              <a:defRPr sz="8600"/>
            </a:lvl7pPr>
            <a:lvl8pPr>
              <a:defRPr sz="8600"/>
            </a:lvl8pPr>
            <a:lvl9pPr>
              <a:defRPr sz="8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105704642" y="36865560"/>
            <a:ext cx="94442280" cy="104279702"/>
          </a:xfrm>
        </p:spPr>
        <p:txBody>
          <a:bodyPr/>
          <a:lstStyle>
            <a:lvl1pPr>
              <a:defRPr sz="13400"/>
            </a:lvl1pPr>
            <a:lvl2pPr>
              <a:defRPr sz="11500"/>
            </a:lvl2pPr>
            <a:lvl3pPr>
              <a:defRPr sz="9600"/>
            </a:lvl3pPr>
            <a:lvl4pPr>
              <a:defRPr sz="8600"/>
            </a:lvl4pPr>
            <a:lvl5pPr>
              <a:defRPr sz="8600"/>
            </a:lvl5pPr>
            <a:lvl6pPr>
              <a:defRPr sz="8600"/>
            </a:lvl6pPr>
            <a:lvl7pPr>
              <a:defRPr sz="8600"/>
            </a:lvl7pPr>
            <a:lvl8pPr>
              <a:defRPr sz="8600"/>
            </a:lvl8pPr>
            <a:lvl9pPr>
              <a:defRPr sz="8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C2C9624-8537-344B-A181-774C3CF89A66}" type="datetimeFigureOut">
              <a:rPr lang="en-US" smtClean="0"/>
              <a:pPr/>
              <a:t>4/24/20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AF12122-570C-394B-A3C0-8A0DA37D7384}"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194560" y="1318262"/>
            <a:ext cx="39502080" cy="54864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2194560" y="7368542"/>
            <a:ext cx="19392902" cy="3070858"/>
          </a:xfrm>
        </p:spPr>
        <p:txBody>
          <a:bodyPr anchor="b"/>
          <a:lstStyle>
            <a:lvl1pPr marL="0" indent="0">
              <a:buNone/>
              <a:defRPr sz="11500" b="1"/>
            </a:lvl1pPr>
            <a:lvl2pPr marL="2194560" indent="0">
              <a:buNone/>
              <a:defRPr sz="9600" b="1"/>
            </a:lvl2pPr>
            <a:lvl3pPr marL="4389120" indent="0">
              <a:buNone/>
              <a:defRPr sz="8600" b="1"/>
            </a:lvl3pPr>
            <a:lvl4pPr marL="6583680" indent="0">
              <a:buNone/>
              <a:defRPr sz="7700" b="1"/>
            </a:lvl4pPr>
            <a:lvl5pPr marL="8778240" indent="0">
              <a:buNone/>
              <a:defRPr sz="7700" b="1"/>
            </a:lvl5pPr>
            <a:lvl6pPr marL="10972800" indent="0">
              <a:buNone/>
              <a:defRPr sz="7700" b="1"/>
            </a:lvl6pPr>
            <a:lvl7pPr marL="13167360" indent="0">
              <a:buNone/>
              <a:defRPr sz="7700" b="1"/>
            </a:lvl7pPr>
            <a:lvl8pPr marL="15361920" indent="0">
              <a:buNone/>
              <a:defRPr sz="7700" b="1"/>
            </a:lvl8pPr>
            <a:lvl9pPr marL="17556480" indent="0">
              <a:buNone/>
              <a:defRPr sz="7700" b="1"/>
            </a:lvl9pPr>
          </a:lstStyle>
          <a:p>
            <a:pPr lvl="0"/>
            <a:r>
              <a:rPr lang="en-US"/>
              <a:t>Click to edit Master text styles</a:t>
            </a:r>
          </a:p>
        </p:txBody>
      </p:sp>
      <p:sp>
        <p:nvSpPr>
          <p:cNvPr id="4" name="Content Placeholder 3"/>
          <p:cNvSpPr>
            <a:spLocks noGrp="1"/>
          </p:cNvSpPr>
          <p:nvPr>
            <p:ph sz="half" idx="2"/>
          </p:nvPr>
        </p:nvSpPr>
        <p:spPr>
          <a:xfrm>
            <a:off x="2194560" y="10439400"/>
            <a:ext cx="19392902" cy="18966182"/>
          </a:xfrm>
        </p:spPr>
        <p:txBody>
          <a:bodyPr/>
          <a:lstStyle>
            <a:lvl1pPr>
              <a:defRPr sz="11500"/>
            </a:lvl1pPr>
            <a:lvl2pPr>
              <a:defRPr sz="9600"/>
            </a:lvl2pPr>
            <a:lvl3pPr>
              <a:defRPr sz="8600"/>
            </a:lvl3pPr>
            <a:lvl4pPr>
              <a:defRPr sz="7700"/>
            </a:lvl4pPr>
            <a:lvl5pPr>
              <a:defRPr sz="7700"/>
            </a:lvl5pPr>
            <a:lvl6pPr>
              <a:defRPr sz="7700"/>
            </a:lvl6pPr>
            <a:lvl7pPr>
              <a:defRPr sz="7700"/>
            </a:lvl7pPr>
            <a:lvl8pPr>
              <a:defRPr sz="7700"/>
            </a:lvl8pPr>
            <a:lvl9pPr>
              <a:defRPr sz="7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22296122" y="7368542"/>
            <a:ext cx="19400520" cy="3070858"/>
          </a:xfrm>
        </p:spPr>
        <p:txBody>
          <a:bodyPr anchor="b"/>
          <a:lstStyle>
            <a:lvl1pPr marL="0" indent="0">
              <a:buNone/>
              <a:defRPr sz="11500" b="1"/>
            </a:lvl1pPr>
            <a:lvl2pPr marL="2194560" indent="0">
              <a:buNone/>
              <a:defRPr sz="9600" b="1"/>
            </a:lvl2pPr>
            <a:lvl3pPr marL="4389120" indent="0">
              <a:buNone/>
              <a:defRPr sz="8600" b="1"/>
            </a:lvl3pPr>
            <a:lvl4pPr marL="6583680" indent="0">
              <a:buNone/>
              <a:defRPr sz="7700" b="1"/>
            </a:lvl4pPr>
            <a:lvl5pPr marL="8778240" indent="0">
              <a:buNone/>
              <a:defRPr sz="7700" b="1"/>
            </a:lvl5pPr>
            <a:lvl6pPr marL="10972800" indent="0">
              <a:buNone/>
              <a:defRPr sz="7700" b="1"/>
            </a:lvl6pPr>
            <a:lvl7pPr marL="13167360" indent="0">
              <a:buNone/>
              <a:defRPr sz="7700" b="1"/>
            </a:lvl7pPr>
            <a:lvl8pPr marL="15361920" indent="0">
              <a:buNone/>
              <a:defRPr sz="7700" b="1"/>
            </a:lvl8pPr>
            <a:lvl9pPr marL="17556480" indent="0">
              <a:buNone/>
              <a:defRPr sz="7700" b="1"/>
            </a:lvl9pPr>
          </a:lstStyle>
          <a:p>
            <a:pPr lvl="0"/>
            <a:r>
              <a:rPr lang="en-US"/>
              <a:t>Click to edit Master text styles</a:t>
            </a:r>
          </a:p>
        </p:txBody>
      </p:sp>
      <p:sp>
        <p:nvSpPr>
          <p:cNvPr id="6" name="Content Placeholder 5"/>
          <p:cNvSpPr>
            <a:spLocks noGrp="1"/>
          </p:cNvSpPr>
          <p:nvPr>
            <p:ph sz="quarter" idx="4"/>
          </p:nvPr>
        </p:nvSpPr>
        <p:spPr>
          <a:xfrm>
            <a:off x="22296122" y="10439400"/>
            <a:ext cx="19400520" cy="18966182"/>
          </a:xfrm>
        </p:spPr>
        <p:txBody>
          <a:bodyPr/>
          <a:lstStyle>
            <a:lvl1pPr>
              <a:defRPr sz="11500"/>
            </a:lvl1pPr>
            <a:lvl2pPr>
              <a:defRPr sz="9600"/>
            </a:lvl2pPr>
            <a:lvl3pPr>
              <a:defRPr sz="8600"/>
            </a:lvl3pPr>
            <a:lvl4pPr>
              <a:defRPr sz="7700"/>
            </a:lvl4pPr>
            <a:lvl5pPr>
              <a:defRPr sz="7700"/>
            </a:lvl5pPr>
            <a:lvl6pPr>
              <a:defRPr sz="7700"/>
            </a:lvl6pPr>
            <a:lvl7pPr>
              <a:defRPr sz="7700"/>
            </a:lvl7pPr>
            <a:lvl8pPr>
              <a:defRPr sz="7700"/>
            </a:lvl8pPr>
            <a:lvl9pPr>
              <a:defRPr sz="7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C2C9624-8537-344B-A181-774C3CF89A66}" type="datetimeFigureOut">
              <a:rPr lang="en-US" smtClean="0"/>
              <a:pPr/>
              <a:t>4/24/20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AF12122-570C-394B-A3C0-8A0DA37D7384}"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C2C9624-8537-344B-A181-774C3CF89A66}" type="datetimeFigureOut">
              <a:rPr lang="en-US" smtClean="0"/>
              <a:pPr/>
              <a:t>4/24/20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AF12122-570C-394B-A3C0-8A0DA37D7384}"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C2C9624-8537-344B-A181-774C3CF89A66}" type="datetimeFigureOut">
              <a:rPr lang="en-US" smtClean="0"/>
              <a:pPr/>
              <a:t>4/24/20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AF12122-570C-394B-A3C0-8A0DA37D7384}"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94563" y="1310640"/>
            <a:ext cx="14439902" cy="5577840"/>
          </a:xfrm>
        </p:spPr>
        <p:txBody>
          <a:bodyPr anchor="b"/>
          <a:lstStyle>
            <a:lvl1pPr algn="l">
              <a:defRPr sz="9600" b="1"/>
            </a:lvl1pPr>
          </a:lstStyle>
          <a:p>
            <a:r>
              <a:rPr lang="en-US"/>
              <a:t>Click to edit Master title style</a:t>
            </a:r>
          </a:p>
        </p:txBody>
      </p:sp>
      <p:sp>
        <p:nvSpPr>
          <p:cNvPr id="3" name="Content Placeholder 2"/>
          <p:cNvSpPr>
            <a:spLocks noGrp="1"/>
          </p:cNvSpPr>
          <p:nvPr>
            <p:ph idx="1"/>
          </p:nvPr>
        </p:nvSpPr>
        <p:spPr>
          <a:xfrm>
            <a:off x="17160240" y="1310643"/>
            <a:ext cx="24536400" cy="28094942"/>
          </a:xfrm>
        </p:spPr>
        <p:txBody>
          <a:bodyPr/>
          <a:lstStyle>
            <a:lvl1pPr>
              <a:defRPr sz="15400"/>
            </a:lvl1pPr>
            <a:lvl2pPr>
              <a:defRPr sz="13400"/>
            </a:lvl2pPr>
            <a:lvl3pPr>
              <a:defRPr sz="11500"/>
            </a:lvl3pPr>
            <a:lvl4pPr>
              <a:defRPr sz="9600"/>
            </a:lvl4pPr>
            <a:lvl5pPr>
              <a:defRPr sz="9600"/>
            </a:lvl5pPr>
            <a:lvl6pPr>
              <a:defRPr sz="9600"/>
            </a:lvl6pPr>
            <a:lvl7pPr>
              <a:defRPr sz="9600"/>
            </a:lvl7pPr>
            <a:lvl8pPr>
              <a:defRPr sz="9600"/>
            </a:lvl8pPr>
            <a:lvl9pPr>
              <a:defRPr sz="9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2194563" y="6888483"/>
            <a:ext cx="14439902" cy="22517102"/>
          </a:xfrm>
        </p:spPr>
        <p:txBody>
          <a:bodyPr/>
          <a:lstStyle>
            <a:lvl1pPr marL="0" indent="0">
              <a:buNone/>
              <a:defRPr sz="6700"/>
            </a:lvl1pPr>
            <a:lvl2pPr marL="2194560" indent="0">
              <a:buNone/>
              <a:defRPr sz="5800"/>
            </a:lvl2pPr>
            <a:lvl3pPr marL="4389120" indent="0">
              <a:buNone/>
              <a:defRPr sz="4800"/>
            </a:lvl3pPr>
            <a:lvl4pPr marL="6583680" indent="0">
              <a:buNone/>
              <a:defRPr sz="4300"/>
            </a:lvl4pPr>
            <a:lvl5pPr marL="8778240" indent="0">
              <a:buNone/>
              <a:defRPr sz="4300"/>
            </a:lvl5pPr>
            <a:lvl6pPr marL="10972800" indent="0">
              <a:buNone/>
              <a:defRPr sz="4300"/>
            </a:lvl6pPr>
            <a:lvl7pPr marL="13167360" indent="0">
              <a:buNone/>
              <a:defRPr sz="4300"/>
            </a:lvl7pPr>
            <a:lvl8pPr marL="15361920" indent="0">
              <a:buNone/>
              <a:defRPr sz="4300"/>
            </a:lvl8pPr>
            <a:lvl9pPr marL="17556480" indent="0">
              <a:buNone/>
              <a:defRPr sz="4300"/>
            </a:lvl9pPr>
          </a:lstStyle>
          <a:p>
            <a:pPr lvl="0"/>
            <a:r>
              <a:rPr lang="en-US"/>
              <a:t>Click to edit Master text styles</a:t>
            </a:r>
          </a:p>
        </p:txBody>
      </p:sp>
      <p:sp>
        <p:nvSpPr>
          <p:cNvPr id="5" name="Date Placeholder 4"/>
          <p:cNvSpPr>
            <a:spLocks noGrp="1"/>
          </p:cNvSpPr>
          <p:nvPr>
            <p:ph type="dt" sz="half" idx="10"/>
          </p:nvPr>
        </p:nvSpPr>
        <p:spPr/>
        <p:txBody>
          <a:bodyPr/>
          <a:lstStyle/>
          <a:p>
            <a:fld id="{0C2C9624-8537-344B-A181-774C3CF89A66}" type="datetimeFigureOut">
              <a:rPr lang="en-US" smtClean="0"/>
              <a:pPr/>
              <a:t>4/24/20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AF12122-570C-394B-A3C0-8A0DA37D7384}"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02982" y="23042880"/>
            <a:ext cx="26334720" cy="2720342"/>
          </a:xfrm>
        </p:spPr>
        <p:txBody>
          <a:bodyPr anchor="b"/>
          <a:lstStyle>
            <a:lvl1pPr algn="l">
              <a:defRPr sz="9600" b="1"/>
            </a:lvl1pPr>
          </a:lstStyle>
          <a:p>
            <a:r>
              <a:rPr lang="en-US"/>
              <a:t>Click to edit Master title style</a:t>
            </a:r>
          </a:p>
        </p:txBody>
      </p:sp>
      <p:sp>
        <p:nvSpPr>
          <p:cNvPr id="3" name="Picture Placeholder 2"/>
          <p:cNvSpPr>
            <a:spLocks noGrp="1"/>
          </p:cNvSpPr>
          <p:nvPr>
            <p:ph type="pic" idx="1"/>
          </p:nvPr>
        </p:nvSpPr>
        <p:spPr>
          <a:xfrm>
            <a:off x="8602982" y="2941320"/>
            <a:ext cx="26334720" cy="19751040"/>
          </a:xfrm>
        </p:spPr>
        <p:txBody>
          <a:bodyPr/>
          <a:lstStyle>
            <a:lvl1pPr marL="0" indent="0">
              <a:buNone/>
              <a:defRPr sz="15400"/>
            </a:lvl1pPr>
            <a:lvl2pPr marL="2194560" indent="0">
              <a:buNone/>
              <a:defRPr sz="13400"/>
            </a:lvl2pPr>
            <a:lvl3pPr marL="4389120" indent="0">
              <a:buNone/>
              <a:defRPr sz="11500"/>
            </a:lvl3pPr>
            <a:lvl4pPr marL="6583680" indent="0">
              <a:buNone/>
              <a:defRPr sz="9600"/>
            </a:lvl4pPr>
            <a:lvl5pPr marL="8778240" indent="0">
              <a:buNone/>
              <a:defRPr sz="9600"/>
            </a:lvl5pPr>
            <a:lvl6pPr marL="10972800" indent="0">
              <a:buNone/>
              <a:defRPr sz="9600"/>
            </a:lvl6pPr>
            <a:lvl7pPr marL="13167360" indent="0">
              <a:buNone/>
              <a:defRPr sz="9600"/>
            </a:lvl7pPr>
            <a:lvl8pPr marL="15361920" indent="0">
              <a:buNone/>
              <a:defRPr sz="9600"/>
            </a:lvl8pPr>
            <a:lvl9pPr marL="17556480" indent="0">
              <a:buNone/>
              <a:defRPr sz="9600"/>
            </a:lvl9pPr>
          </a:lstStyle>
          <a:p>
            <a:endParaRPr lang="en-US"/>
          </a:p>
        </p:txBody>
      </p:sp>
      <p:sp>
        <p:nvSpPr>
          <p:cNvPr id="4" name="Text Placeholder 3"/>
          <p:cNvSpPr>
            <a:spLocks noGrp="1"/>
          </p:cNvSpPr>
          <p:nvPr>
            <p:ph type="body" sz="half" idx="2"/>
          </p:nvPr>
        </p:nvSpPr>
        <p:spPr>
          <a:xfrm>
            <a:off x="8602982" y="25763222"/>
            <a:ext cx="26334720" cy="3863338"/>
          </a:xfrm>
        </p:spPr>
        <p:txBody>
          <a:bodyPr/>
          <a:lstStyle>
            <a:lvl1pPr marL="0" indent="0">
              <a:buNone/>
              <a:defRPr sz="6700"/>
            </a:lvl1pPr>
            <a:lvl2pPr marL="2194560" indent="0">
              <a:buNone/>
              <a:defRPr sz="5800"/>
            </a:lvl2pPr>
            <a:lvl3pPr marL="4389120" indent="0">
              <a:buNone/>
              <a:defRPr sz="4800"/>
            </a:lvl3pPr>
            <a:lvl4pPr marL="6583680" indent="0">
              <a:buNone/>
              <a:defRPr sz="4300"/>
            </a:lvl4pPr>
            <a:lvl5pPr marL="8778240" indent="0">
              <a:buNone/>
              <a:defRPr sz="4300"/>
            </a:lvl5pPr>
            <a:lvl6pPr marL="10972800" indent="0">
              <a:buNone/>
              <a:defRPr sz="4300"/>
            </a:lvl6pPr>
            <a:lvl7pPr marL="13167360" indent="0">
              <a:buNone/>
              <a:defRPr sz="4300"/>
            </a:lvl7pPr>
            <a:lvl8pPr marL="15361920" indent="0">
              <a:buNone/>
              <a:defRPr sz="4300"/>
            </a:lvl8pPr>
            <a:lvl9pPr marL="17556480" indent="0">
              <a:buNone/>
              <a:defRPr sz="4300"/>
            </a:lvl9pPr>
          </a:lstStyle>
          <a:p>
            <a:pPr lvl="0"/>
            <a:r>
              <a:rPr lang="en-US"/>
              <a:t>Click to edit Master text styles</a:t>
            </a:r>
          </a:p>
        </p:txBody>
      </p:sp>
      <p:sp>
        <p:nvSpPr>
          <p:cNvPr id="5" name="Date Placeholder 4"/>
          <p:cNvSpPr>
            <a:spLocks noGrp="1"/>
          </p:cNvSpPr>
          <p:nvPr>
            <p:ph type="dt" sz="half" idx="10"/>
          </p:nvPr>
        </p:nvSpPr>
        <p:spPr/>
        <p:txBody>
          <a:bodyPr/>
          <a:lstStyle/>
          <a:p>
            <a:fld id="{0C2C9624-8537-344B-A181-774C3CF89A66}" type="datetimeFigureOut">
              <a:rPr lang="en-US" smtClean="0"/>
              <a:pPr/>
              <a:t>4/24/20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AF12122-570C-394B-A3C0-8A0DA37D7384}"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194560" y="1318262"/>
            <a:ext cx="39502080" cy="5486400"/>
          </a:xfrm>
          <a:prstGeom prst="rect">
            <a:avLst/>
          </a:prstGeom>
        </p:spPr>
        <p:txBody>
          <a:bodyPr vert="horz" lIns="438912" tIns="219456" rIns="438912" bIns="219456" rtlCol="0" anchor="ctr">
            <a:normAutofit/>
          </a:bodyPr>
          <a:lstStyle/>
          <a:p>
            <a:r>
              <a:rPr lang="en-US"/>
              <a:t>Click to edit Master title style</a:t>
            </a:r>
          </a:p>
        </p:txBody>
      </p:sp>
      <p:sp>
        <p:nvSpPr>
          <p:cNvPr id="3" name="Text Placeholder 2"/>
          <p:cNvSpPr>
            <a:spLocks noGrp="1"/>
          </p:cNvSpPr>
          <p:nvPr>
            <p:ph type="body" idx="1"/>
          </p:nvPr>
        </p:nvSpPr>
        <p:spPr>
          <a:xfrm>
            <a:off x="2194560" y="7680963"/>
            <a:ext cx="39502080" cy="21724622"/>
          </a:xfrm>
          <a:prstGeom prst="rect">
            <a:avLst/>
          </a:prstGeom>
        </p:spPr>
        <p:txBody>
          <a:bodyPr vert="horz" lIns="438912" tIns="219456" rIns="438912" bIns="219456"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2194560" y="30510482"/>
            <a:ext cx="10241280" cy="1752600"/>
          </a:xfrm>
          <a:prstGeom prst="rect">
            <a:avLst/>
          </a:prstGeom>
        </p:spPr>
        <p:txBody>
          <a:bodyPr vert="horz" lIns="438912" tIns="219456" rIns="438912" bIns="219456" rtlCol="0" anchor="ctr"/>
          <a:lstStyle>
            <a:lvl1pPr algn="l">
              <a:defRPr sz="5800">
                <a:solidFill>
                  <a:schemeClr val="tx1">
                    <a:tint val="75000"/>
                  </a:schemeClr>
                </a:solidFill>
              </a:defRPr>
            </a:lvl1pPr>
          </a:lstStyle>
          <a:p>
            <a:fld id="{0C2C9624-8537-344B-A181-774C3CF89A66}" type="datetimeFigureOut">
              <a:rPr lang="en-US" smtClean="0"/>
              <a:pPr/>
              <a:t>4/24/20</a:t>
            </a:fld>
            <a:endParaRPr lang="en-US"/>
          </a:p>
        </p:txBody>
      </p:sp>
      <p:sp>
        <p:nvSpPr>
          <p:cNvPr id="5" name="Footer Placeholder 4"/>
          <p:cNvSpPr>
            <a:spLocks noGrp="1"/>
          </p:cNvSpPr>
          <p:nvPr>
            <p:ph type="ftr" sz="quarter" idx="3"/>
          </p:nvPr>
        </p:nvSpPr>
        <p:spPr>
          <a:xfrm>
            <a:off x="14996160" y="30510482"/>
            <a:ext cx="13898880" cy="1752600"/>
          </a:xfrm>
          <a:prstGeom prst="rect">
            <a:avLst/>
          </a:prstGeom>
        </p:spPr>
        <p:txBody>
          <a:bodyPr vert="horz" lIns="438912" tIns="219456" rIns="438912" bIns="219456" rtlCol="0" anchor="ctr"/>
          <a:lstStyle>
            <a:lvl1pPr algn="ctr">
              <a:defRPr sz="58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1455360" y="30510482"/>
            <a:ext cx="10241280" cy="1752600"/>
          </a:xfrm>
          <a:prstGeom prst="rect">
            <a:avLst/>
          </a:prstGeom>
        </p:spPr>
        <p:txBody>
          <a:bodyPr vert="horz" lIns="438912" tIns="219456" rIns="438912" bIns="219456" rtlCol="0" anchor="ctr"/>
          <a:lstStyle>
            <a:lvl1pPr algn="r">
              <a:defRPr sz="5800">
                <a:solidFill>
                  <a:schemeClr val="tx1">
                    <a:tint val="75000"/>
                  </a:schemeClr>
                </a:solidFill>
              </a:defRPr>
            </a:lvl1pPr>
          </a:lstStyle>
          <a:p>
            <a:fld id="{4AF12122-570C-394B-A3C0-8A0DA37D7384}"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2194560" rtl="0" eaLnBrk="1" latinLnBrk="0" hangingPunct="1">
        <a:spcBef>
          <a:spcPct val="0"/>
        </a:spcBef>
        <a:buNone/>
        <a:defRPr sz="21100" kern="1200">
          <a:solidFill>
            <a:schemeClr val="tx1"/>
          </a:solidFill>
          <a:latin typeface="+mj-lt"/>
          <a:ea typeface="+mj-ea"/>
          <a:cs typeface="+mj-cs"/>
        </a:defRPr>
      </a:lvl1pPr>
    </p:titleStyle>
    <p:bodyStyle>
      <a:lvl1pPr marL="1645920" indent="-1645920" algn="l" defTabSz="2194560" rtl="0" eaLnBrk="1" latinLnBrk="0" hangingPunct="1">
        <a:spcBef>
          <a:spcPct val="20000"/>
        </a:spcBef>
        <a:buFont typeface="Arial"/>
        <a:buChar char="•"/>
        <a:defRPr sz="15400" kern="1200">
          <a:solidFill>
            <a:schemeClr val="tx1"/>
          </a:solidFill>
          <a:latin typeface="+mn-lt"/>
          <a:ea typeface="+mn-ea"/>
          <a:cs typeface="+mn-cs"/>
        </a:defRPr>
      </a:lvl1pPr>
      <a:lvl2pPr marL="3566160" indent="-1371600" algn="l" defTabSz="2194560" rtl="0" eaLnBrk="1" latinLnBrk="0" hangingPunct="1">
        <a:spcBef>
          <a:spcPct val="20000"/>
        </a:spcBef>
        <a:buFont typeface="Arial"/>
        <a:buChar char="–"/>
        <a:defRPr sz="13400" kern="1200">
          <a:solidFill>
            <a:schemeClr val="tx1"/>
          </a:solidFill>
          <a:latin typeface="+mn-lt"/>
          <a:ea typeface="+mn-ea"/>
          <a:cs typeface="+mn-cs"/>
        </a:defRPr>
      </a:lvl2pPr>
      <a:lvl3pPr marL="5486400" indent="-1097280" algn="l" defTabSz="2194560" rtl="0" eaLnBrk="1" latinLnBrk="0" hangingPunct="1">
        <a:spcBef>
          <a:spcPct val="20000"/>
        </a:spcBef>
        <a:buFont typeface="Arial"/>
        <a:buChar char="•"/>
        <a:defRPr sz="11500" kern="1200">
          <a:solidFill>
            <a:schemeClr val="tx1"/>
          </a:solidFill>
          <a:latin typeface="+mn-lt"/>
          <a:ea typeface="+mn-ea"/>
          <a:cs typeface="+mn-cs"/>
        </a:defRPr>
      </a:lvl3pPr>
      <a:lvl4pPr marL="7680960" indent="-1097280" algn="l" defTabSz="2194560" rtl="0" eaLnBrk="1" latinLnBrk="0" hangingPunct="1">
        <a:spcBef>
          <a:spcPct val="20000"/>
        </a:spcBef>
        <a:buFont typeface="Arial"/>
        <a:buChar char="–"/>
        <a:defRPr sz="9600" kern="1200">
          <a:solidFill>
            <a:schemeClr val="tx1"/>
          </a:solidFill>
          <a:latin typeface="+mn-lt"/>
          <a:ea typeface="+mn-ea"/>
          <a:cs typeface="+mn-cs"/>
        </a:defRPr>
      </a:lvl4pPr>
      <a:lvl5pPr marL="9875520" indent="-1097280" algn="l" defTabSz="2194560" rtl="0" eaLnBrk="1" latinLnBrk="0" hangingPunct="1">
        <a:spcBef>
          <a:spcPct val="20000"/>
        </a:spcBef>
        <a:buFont typeface="Arial"/>
        <a:buChar char="»"/>
        <a:defRPr sz="9600" kern="1200">
          <a:solidFill>
            <a:schemeClr val="tx1"/>
          </a:solidFill>
          <a:latin typeface="+mn-lt"/>
          <a:ea typeface="+mn-ea"/>
          <a:cs typeface="+mn-cs"/>
        </a:defRPr>
      </a:lvl5pPr>
      <a:lvl6pPr marL="12070080" indent="-1097280" algn="l" defTabSz="2194560" rtl="0" eaLnBrk="1" latinLnBrk="0" hangingPunct="1">
        <a:spcBef>
          <a:spcPct val="20000"/>
        </a:spcBef>
        <a:buFont typeface="Arial"/>
        <a:buChar char="•"/>
        <a:defRPr sz="9600" kern="1200">
          <a:solidFill>
            <a:schemeClr val="tx1"/>
          </a:solidFill>
          <a:latin typeface="+mn-lt"/>
          <a:ea typeface="+mn-ea"/>
          <a:cs typeface="+mn-cs"/>
        </a:defRPr>
      </a:lvl6pPr>
      <a:lvl7pPr marL="14264640" indent="-1097280" algn="l" defTabSz="2194560" rtl="0" eaLnBrk="1" latinLnBrk="0" hangingPunct="1">
        <a:spcBef>
          <a:spcPct val="20000"/>
        </a:spcBef>
        <a:buFont typeface="Arial"/>
        <a:buChar char="•"/>
        <a:defRPr sz="9600" kern="1200">
          <a:solidFill>
            <a:schemeClr val="tx1"/>
          </a:solidFill>
          <a:latin typeface="+mn-lt"/>
          <a:ea typeface="+mn-ea"/>
          <a:cs typeface="+mn-cs"/>
        </a:defRPr>
      </a:lvl7pPr>
      <a:lvl8pPr marL="16459200" indent="-1097280" algn="l" defTabSz="2194560" rtl="0" eaLnBrk="1" latinLnBrk="0" hangingPunct="1">
        <a:spcBef>
          <a:spcPct val="20000"/>
        </a:spcBef>
        <a:buFont typeface="Arial"/>
        <a:buChar char="•"/>
        <a:defRPr sz="9600" kern="1200">
          <a:solidFill>
            <a:schemeClr val="tx1"/>
          </a:solidFill>
          <a:latin typeface="+mn-lt"/>
          <a:ea typeface="+mn-ea"/>
          <a:cs typeface="+mn-cs"/>
        </a:defRPr>
      </a:lvl8pPr>
      <a:lvl9pPr marL="18653760" indent="-1097280" algn="l" defTabSz="2194560" rtl="0" eaLnBrk="1" latinLnBrk="0" hangingPunct="1">
        <a:spcBef>
          <a:spcPct val="20000"/>
        </a:spcBef>
        <a:buFont typeface="Arial"/>
        <a:buChar char="•"/>
        <a:defRPr sz="9600" kern="1200">
          <a:solidFill>
            <a:schemeClr val="tx1"/>
          </a:solidFill>
          <a:latin typeface="+mn-lt"/>
          <a:ea typeface="+mn-ea"/>
          <a:cs typeface="+mn-cs"/>
        </a:defRPr>
      </a:lvl9pPr>
    </p:bodyStyle>
    <p:otherStyle>
      <a:defPPr>
        <a:defRPr lang="en-US"/>
      </a:defPPr>
      <a:lvl1pPr marL="0" algn="l" defTabSz="2194560" rtl="0" eaLnBrk="1" latinLnBrk="0" hangingPunct="1">
        <a:defRPr sz="8600" kern="1200">
          <a:solidFill>
            <a:schemeClr val="tx1"/>
          </a:solidFill>
          <a:latin typeface="+mn-lt"/>
          <a:ea typeface="+mn-ea"/>
          <a:cs typeface="+mn-cs"/>
        </a:defRPr>
      </a:lvl1pPr>
      <a:lvl2pPr marL="2194560" algn="l" defTabSz="2194560" rtl="0" eaLnBrk="1" latinLnBrk="0" hangingPunct="1">
        <a:defRPr sz="8600" kern="1200">
          <a:solidFill>
            <a:schemeClr val="tx1"/>
          </a:solidFill>
          <a:latin typeface="+mn-lt"/>
          <a:ea typeface="+mn-ea"/>
          <a:cs typeface="+mn-cs"/>
        </a:defRPr>
      </a:lvl2pPr>
      <a:lvl3pPr marL="4389120" algn="l" defTabSz="2194560" rtl="0" eaLnBrk="1" latinLnBrk="0" hangingPunct="1">
        <a:defRPr sz="8600" kern="1200">
          <a:solidFill>
            <a:schemeClr val="tx1"/>
          </a:solidFill>
          <a:latin typeface="+mn-lt"/>
          <a:ea typeface="+mn-ea"/>
          <a:cs typeface="+mn-cs"/>
        </a:defRPr>
      </a:lvl3pPr>
      <a:lvl4pPr marL="6583680" algn="l" defTabSz="2194560" rtl="0" eaLnBrk="1" latinLnBrk="0" hangingPunct="1">
        <a:defRPr sz="8600" kern="1200">
          <a:solidFill>
            <a:schemeClr val="tx1"/>
          </a:solidFill>
          <a:latin typeface="+mn-lt"/>
          <a:ea typeface="+mn-ea"/>
          <a:cs typeface="+mn-cs"/>
        </a:defRPr>
      </a:lvl4pPr>
      <a:lvl5pPr marL="8778240" algn="l" defTabSz="2194560" rtl="0" eaLnBrk="1" latinLnBrk="0" hangingPunct="1">
        <a:defRPr sz="8600" kern="1200">
          <a:solidFill>
            <a:schemeClr val="tx1"/>
          </a:solidFill>
          <a:latin typeface="+mn-lt"/>
          <a:ea typeface="+mn-ea"/>
          <a:cs typeface="+mn-cs"/>
        </a:defRPr>
      </a:lvl5pPr>
      <a:lvl6pPr marL="10972800" algn="l" defTabSz="2194560" rtl="0" eaLnBrk="1" latinLnBrk="0" hangingPunct="1">
        <a:defRPr sz="8600" kern="1200">
          <a:solidFill>
            <a:schemeClr val="tx1"/>
          </a:solidFill>
          <a:latin typeface="+mn-lt"/>
          <a:ea typeface="+mn-ea"/>
          <a:cs typeface="+mn-cs"/>
        </a:defRPr>
      </a:lvl6pPr>
      <a:lvl7pPr marL="13167360" algn="l" defTabSz="2194560" rtl="0" eaLnBrk="1" latinLnBrk="0" hangingPunct="1">
        <a:defRPr sz="8600" kern="1200">
          <a:solidFill>
            <a:schemeClr val="tx1"/>
          </a:solidFill>
          <a:latin typeface="+mn-lt"/>
          <a:ea typeface="+mn-ea"/>
          <a:cs typeface="+mn-cs"/>
        </a:defRPr>
      </a:lvl7pPr>
      <a:lvl8pPr marL="15361920" algn="l" defTabSz="2194560" rtl="0" eaLnBrk="1" latinLnBrk="0" hangingPunct="1">
        <a:defRPr sz="8600" kern="1200">
          <a:solidFill>
            <a:schemeClr val="tx1"/>
          </a:solidFill>
          <a:latin typeface="+mn-lt"/>
          <a:ea typeface="+mn-ea"/>
          <a:cs typeface="+mn-cs"/>
        </a:defRPr>
      </a:lvl8pPr>
      <a:lvl9pPr marL="17556480" algn="l" defTabSz="2194560" rtl="0" eaLnBrk="1" latinLnBrk="0" hangingPunct="1">
        <a:defRPr sz="8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chart" Target="../charts/chart1.xml"/><Relationship Id="rId7" Type="http://schemas.openxmlformats.org/officeDocument/2006/relationships/image" Target="../media/image2.tiff"/><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chart" Target="../charts/chart3.xml"/><Relationship Id="rId4" Type="http://schemas.openxmlformats.org/officeDocument/2006/relationships/chart" Target="../charts/char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64" name="TextBox 263"/>
          <p:cNvSpPr txBox="1"/>
          <p:nvPr/>
        </p:nvSpPr>
        <p:spPr>
          <a:xfrm>
            <a:off x="0" y="-32769"/>
            <a:ext cx="43891200" cy="5478423"/>
          </a:xfrm>
          <a:prstGeom prst="rect">
            <a:avLst/>
          </a:prstGeom>
          <a:solidFill>
            <a:srgbClr val="C00000"/>
          </a:solidFill>
          <a:ln>
            <a:noFill/>
          </a:ln>
          <a:effectLst>
            <a:softEdge rad="635000"/>
          </a:effectLst>
          <a:scene3d>
            <a:camera prst="orthographicFront"/>
            <a:lightRig rig="threePt" dir="t"/>
          </a:scene3d>
          <a:sp3d>
            <a:bevelT/>
            <a:bevelB/>
          </a:sp3d>
        </p:spPr>
        <p:txBody>
          <a:bodyPr wrap="square" rtlCol="0">
            <a:spAutoFit/>
          </a:bodyPr>
          <a:lstStyle/>
          <a:p>
            <a:pPr algn="ctr"/>
            <a:r>
              <a:rPr lang="en-US" altLang="zh-CN" sz="9900" dirty="0">
                <a:solidFill>
                  <a:schemeClr val="bg1"/>
                </a:solidFill>
                <a:ea typeface="SimSun" pitchFamily="2" charset="-122"/>
              </a:rPr>
              <a:t>Intertemporal Choice: A Laboratory Investigation of Choice Behavior under Additive and Compound Wealth Growth</a:t>
            </a:r>
          </a:p>
          <a:p>
            <a:pPr algn="ctr"/>
            <a:r>
              <a:rPr lang="en-US" sz="5400" dirty="0">
                <a:solidFill>
                  <a:schemeClr val="bg1"/>
                </a:solidFill>
                <a:latin typeface="Arial"/>
                <a:cs typeface="Arial"/>
              </a:rPr>
              <a:t>Aaron Scheiner, James Hadley, Himesh Buch, Barry Sopher</a:t>
            </a:r>
          </a:p>
          <a:p>
            <a:pPr algn="ctr"/>
            <a:r>
              <a:rPr lang="en-US" sz="5400" dirty="0">
                <a:solidFill>
                  <a:schemeClr val="bg1"/>
                </a:solidFill>
                <a:latin typeface="Arial" panose="020B0604020202020204" pitchFamily="34" charset="0"/>
                <a:cs typeface="Arial" panose="020B0604020202020204" pitchFamily="34" charset="0"/>
              </a:rPr>
              <a:t>Department of Economics, Rutgers University – New Brunswick</a:t>
            </a:r>
            <a:endParaRPr lang="en-US" sz="5400" baseline="30000" dirty="0">
              <a:solidFill>
                <a:schemeClr val="bg1"/>
              </a:solidFill>
              <a:latin typeface="Arial"/>
              <a:cs typeface="Arial"/>
            </a:endParaRPr>
          </a:p>
          <a:p>
            <a:pPr algn="ctr"/>
            <a:endParaRPr lang="en-US" sz="2000" dirty="0">
              <a:solidFill>
                <a:schemeClr val="bg1"/>
              </a:solidFill>
              <a:latin typeface="Arial"/>
              <a:cs typeface="Arial"/>
            </a:endParaRPr>
          </a:p>
          <a:p>
            <a:pPr algn="ctr"/>
            <a:endParaRPr lang="en-US" sz="1200" dirty="0">
              <a:solidFill>
                <a:schemeClr val="bg1"/>
              </a:solidFill>
              <a:latin typeface="Arial"/>
              <a:cs typeface="Arial"/>
            </a:endParaRPr>
          </a:p>
          <a:p>
            <a:pPr algn="ctr"/>
            <a:endParaRPr lang="en-US" sz="1200" dirty="0">
              <a:solidFill>
                <a:schemeClr val="bg1"/>
              </a:solidFill>
              <a:latin typeface="Arial"/>
              <a:cs typeface="Arial"/>
            </a:endParaRPr>
          </a:p>
        </p:txBody>
      </p:sp>
      <p:sp>
        <p:nvSpPr>
          <p:cNvPr id="250" name="TextBox 249"/>
          <p:cNvSpPr txBox="1"/>
          <p:nvPr/>
        </p:nvSpPr>
        <p:spPr>
          <a:xfrm>
            <a:off x="1600205" y="22165764"/>
            <a:ext cx="11506590" cy="1384995"/>
          </a:xfrm>
          <a:prstGeom prst="rect">
            <a:avLst/>
          </a:prstGeom>
          <a:solidFill>
            <a:srgbClr val="C00000"/>
          </a:solidFill>
          <a:ln>
            <a:solidFill>
              <a:srgbClr val="C00000"/>
            </a:solidFill>
          </a:ln>
          <a:effectLst/>
          <a:scene3d>
            <a:camera prst="orthographicFront"/>
            <a:lightRig rig="threePt" dir="t"/>
          </a:scene3d>
          <a:sp3d>
            <a:bevelT/>
            <a:bevelB/>
          </a:sp3d>
        </p:spPr>
        <p:txBody>
          <a:bodyPr wrap="square" tIns="91440" bIns="365760" rtlCol="0">
            <a:spAutoFit/>
          </a:bodyPr>
          <a:lstStyle/>
          <a:p>
            <a:pPr algn="ctr"/>
            <a:r>
              <a:rPr lang="en-US" sz="6000" b="1" dirty="0">
                <a:solidFill>
                  <a:schemeClr val="bg1"/>
                </a:solidFill>
              </a:rPr>
              <a:t>Background</a:t>
            </a:r>
            <a:endParaRPr lang="en-US" sz="1200" b="1" dirty="0">
              <a:solidFill>
                <a:schemeClr val="bg1"/>
              </a:solidFill>
            </a:endParaRPr>
          </a:p>
        </p:txBody>
      </p:sp>
      <p:sp>
        <p:nvSpPr>
          <p:cNvPr id="251" name="TextBox 250"/>
          <p:cNvSpPr txBox="1"/>
          <p:nvPr/>
        </p:nvSpPr>
        <p:spPr>
          <a:xfrm>
            <a:off x="14564865" y="6210586"/>
            <a:ext cx="13524522" cy="1384995"/>
          </a:xfrm>
          <a:prstGeom prst="rect">
            <a:avLst/>
          </a:prstGeom>
          <a:solidFill>
            <a:srgbClr val="C00000"/>
          </a:solidFill>
          <a:ln>
            <a:solidFill>
              <a:srgbClr val="C00000"/>
            </a:solidFill>
          </a:ln>
          <a:effectLst/>
          <a:scene3d>
            <a:camera prst="orthographicFront"/>
            <a:lightRig rig="threePt" dir="t"/>
          </a:scene3d>
          <a:sp3d>
            <a:bevelT/>
            <a:bevelB/>
          </a:sp3d>
        </p:spPr>
        <p:txBody>
          <a:bodyPr wrap="square" tIns="91440" bIns="365760" rtlCol="0">
            <a:spAutoFit/>
          </a:bodyPr>
          <a:lstStyle/>
          <a:p>
            <a:pPr algn="ctr"/>
            <a:r>
              <a:rPr lang="en-US" sz="6000" b="1" dirty="0">
                <a:solidFill>
                  <a:schemeClr val="bg1"/>
                </a:solidFill>
              </a:rPr>
              <a:t>Objectives</a:t>
            </a:r>
            <a:endParaRPr lang="en-US" sz="1200" b="1" dirty="0">
              <a:solidFill>
                <a:schemeClr val="bg1"/>
              </a:solidFill>
            </a:endParaRPr>
          </a:p>
        </p:txBody>
      </p:sp>
      <p:sp>
        <p:nvSpPr>
          <p:cNvPr id="258" name="TextBox 257"/>
          <p:cNvSpPr txBox="1"/>
          <p:nvPr/>
        </p:nvSpPr>
        <p:spPr>
          <a:xfrm>
            <a:off x="14564862" y="15535591"/>
            <a:ext cx="13524522" cy="1323439"/>
          </a:xfrm>
          <a:prstGeom prst="rect">
            <a:avLst/>
          </a:prstGeom>
          <a:solidFill>
            <a:srgbClr val="C00000"/>
          </a:solidFill>
          <a:ln>
            <a:solidFill>
              <a:srgbClr val="C00000"/>
            </a:solidFill>
          </a:ln>
          <a:effectLst/>
          <a:scene3d>
            <a:camera prst="orthographicFront"/>
            <a:lightRig rig="threePt" dir="t"/>
          </a:scene3d>
          <a:sp3d>
            <a:bevelT/>
            <a:bevelB/>
          </a:sp3d>
        </p:spPr>
        <p:txBody>
          <a:bodyPr wrap="square" rtlCol="0">
            <a:spAutoFit/>
          </a:bodyPr>
          <a:lstStyle/>
          <a:p>
            <a:pPr algn="ctr"/>
            <a:r>
              <a:rPr lang="en-US" sz="6000" b="1" dirty="0">
                <a:solidFill>
                  <a:schemeClr val="bg1"/>
                </a:solidFill>
              </a:rPr>
              <a:t>Methods and Materials</a:t>
            </a:r>
          </a:p>
          <a:p>
            <a:pPr algn="ctr"/>
            <a:endParaRPr lang="en-US" sz="800" b="1" dirty="0">
              <a:solidFill>
                <a:schemeClr val="bg1"/>
              </a:solidFill>
            </a:endParaRPr>
          </a:p>
          <a:p>
            <a:pPr algn="ctr"/>
            <a:endParaRPr lang="en-US" sz="1200" b="1" dirty="0">
              <a:solidFill>
                <a:schemeClr val="bg1"/>
              </a:solidFill>
            </a:endParaRPr>
          </a:p>
        </p:txBody>
      </p:sp>
      <p:sp>
        <p:nvSpPr>
          <p:cNvPr id="259" name="TextBox 258"/>
          <p:cNvSpPr txBox="1"/>
          <p:nvPr/>
        </p:nvSpPr>
        <p:spPr>
          <a:xfrm>
            <a:off x="1600215" y="6210586"/>
            <a:ext cx="11506590" cy="1384995"/>
          </a:xfrm>
          <a:prstGeom prst="rect">
            <a:avLst/>
          </a:prstGeom>
          <a:solidFill>
            <a:srgbClr val="C00000"/>
          </a:solidFill>
          <a:ln>
            <a:solidFill>
              <a:srgbClr val="C00000"/>
            </a:solidFill>
          </a:ln>
          <a:effectLst/>
          <a:scene3d>
            <a:camera prst="orthographicFront"/>
            <a:lightRig rig="threePt" dir="t"/>
          </a:scene3d>
          <a:sp3d>
            <a:bevelT/>
            <a:bevelB/>
          </a:sp3d>
        </p:spPr>
        <p:txBody>
          <a:bodyPr wrap="square" tIns="91440" bIns="365760" rtlCol="0">
            <a:spAutoFit/>
          </a:bodyPr>
          <a:lstStyle/>
          <a:p>
            <a:pPr algn="ctr"/>
            <a:r>
              <a:rPr lang="en-US" sz="6000" b="1" dirty="0">
                <a:solidFill>
                  <a:schemeClr val="bg1"/>
                </a:solidFill>
              </a:rPr>
              <a:t>Introduction</a:t>
            </a:r>
            <a:endParaRPr lang="en-US" sz="1200" b="1" dirty="0">
              <a:solidFill>
                <a:schemeClr val="bg1"/>
              </a:solidFill>
            </a:endParaRPr>
          </a:p>
        </p:txBody>
      </p:sp>
      <p:sp>
        <p:nvSpPr>
          <p:cNvPr id="260" name="TextBox 259"/>
          <p:cNvSpPr txBox="1"/>
          <p:nvPr/>
        </p:nvSpPr>
        <p:spPr>
          <a:xfrm>
            <a:off x="29547447" y="6210586"/>
            <a:ext cx="12743538" cy="1384995"/>
          </a:xfrm>
          <a:prstGeom prst="rect">
            <a:avLst/>
          </a:prstGeom>
          <a:solidFill>
            <a:srgbClr val="C00000"/>
          </a:solidFill>
          <a:ln>
            <a:solidFill>
              <a:srgbClr val="C00000"/>
            </a:solidFill>
          </a:ln>
          <a:effectLst/>
          <a:scene3d>
            <a:camera prst="orthographicFront"/>
            <a:lightRig rig="threePt" dir="t"/>
          </a:scene3d>
          <a:sp3d>
            <a:bevelT/>
            <a:bevelB/>
          </a:sp3d>
        </p:spPr>
        <p:txBody>
          <a:bodyPr wrap="square" lIns="91440" tIns="91440" bIns="365760" rtlCol="0">
            <a:spAutoFit/>
          </a:bodyPr>
          <a:lstStyle/>
          <a:p>
            <a:pPr algn="ctr"/>
            <a:r>
              <a:rPr lang="en-US" sz="6000" b="1" dirty="0">
                <a:solidFill>
                  <a:schemeClr val="bg1"/>
                </a:solidFill>
              </a:rPr>
              <a:t>Results and Conclusions</a:t>
            </a:r>
            <a:endParaRPr lang="en-US" sz="1200" b="1" dirty="0">
              <a:solidFill>
                <a:schemeClr val="bg1"/>
              </a:solidFill>
            </a:endParaRPr>
          </a:p>
        </p:txBody>
      </p:sp>
      <p:sp>
        <p:nvSpPr>
          <p:cNvPr id="24" name="TextBox 23">
            <a:extLst>
              <a:ext uri="{FF2B5EF4-FFF2-40B4-BE49-F238E27FC236}">
                <a16:creationId xmlns:a16="http://schemas.microsoft.com/office/drawing/2014/main" id="{7E9F3AF3-C856-7F47-B093-55E7B7800E1C}"/>
              </a:ext>
            </a:extLst>
          </p:cNvPr>
          <p:cNvSpPr txBox="1"/>
          <p:nvPr/>
        </p:nvSpPr>
        <p:spPr>
          <a:xfrm>
            <a:off x="29547442" y="25304794"/>
            <a:ext cx="12743534" cy="1403020"/>
          </a:xfrm>
          <a:prstGeom prst="rect">
            <a:avLst/>
          </a:prstGeom>
          <a:solidFill>
            <a:srgbClr val="C00000"/>
          </a:solidFill>
          <a:ln>
            <a:solidFill>
              <a:srgbClr val="C00000"/>
            </a:solidFill>
          </a:ln>
          <a:effectLst/>
          <a:scene3d>
            <a:camera prst="orthographicFront"/>
            <a:lightRig rig="threePt" dir="t"/>
          </a:scene3d>
          <a:sp3d>
            <a:bevelT/>
            <a:bevelB/>
          </a:sp3d>
        </p:spPr>
        <p:txBody>
          <a:bodyPr wrap="square" tIns="91440" bIns="365760" rtlCol="0">
            <a:spAutoFit/>
          </a:bodyPr>
          <a:lstStyle/>
          <a:p>
            <a:pPr algn="ctr"/>
            <a:r>
              <a:rPr lang="en-US" sz="6000" b="1" dirty="0">
                <a:solidFill>
                  <a:schemeClr val="bg1"/>
                </a:solidFill>
              </a:rPr>
              <a:t>Future Steps and Acknowledgments</a:t>
            </a:r>
            <a:endParaRPr lang="en-US" sz="1200" b="1" dirty="0">
              <a:solidFill>
                <a:schemeClr val="bg1"/>
              </a:solidFill>
            </a:endParaRPr>
          </a:p>
        </p:txBody>
      </p:sp>
      <p:sp>
        <p:nvSpPr>
          <p:cNvPr id="2" name="Frame 1">
            <a:extLst>
              <a:ext uri="{FF2B5EF4-FFF2-40B4-BE49-F238E27FC236}">
                <a16:creationId xmlns:a16="http://schemas.microsoft.com/office/drawing/2014/main" id="{04D6D93C-432E-C94C-B0AE-D39BBAFB9AA1}"/>
              </a:ext>
            </a:extLst>
          </p:cNvPr>
          <p:cNvSpPr/>
          <p:nvPr/>
        </p:nvSpPr>
        <p:spPr>
          <a:xfrm>
            <a:off x="1600209" y="8472960"/>
            <a:ext cx="11506590" cy="12927872"/>
          </a:xfrm>
          <a:prstGeom prst="frame">
            <a:avLst>
              <a:gd name="adj1" fmla="val 315"/>
            </a:avLst>
          </a:prstGeom>
          <a:solidFill>
            <a:srgbClr val="C00000"/>
          </a:solidFill>
          <a:ln>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r>
              <a:rPr lang="en-US" sz="3600" dirty="0">
                <a:solidFill>
                  <a:schemeClr val="tx1"/>
                </a:solidFill>
              </a:rPr>
              <a:t>Economic theory has traditionally treated time discounting, or the devaluation in one’s mind of future payoffs compared to present ones, as part of a decision maker’s preferences. A new literature, sometimes referred to as “Ergodicity Economics,” focuses on alternate decision-making models under which time discounting is dependent on environmental factors rather than individual preferences. In this study, we investigate a new model of intertemporal choice that predicts decision makers will choose so as to maximize their rate of growth of wealth.</a:t>
            </a:r>
          </a:p>
          <a:p>
            <a:endParaRPr lang="en-US" sz="3600" dirty="0">
              <a:solidFill>
                <a:schemeClr val="tx1"/>
              </a:solidFill>
            </a:endParaRPr>
          </a:p>
          <a:p>
            <a:r>
              <a:rPr lang="en-US" sz="3600" dirty="0">
                <a:solidFill>
                  <a:schemeClr val="tx1"/>
                </a:solidFill>
              </a:rPr>
              <a:t>We consider the choice between two payment plans, or wealth generation processes. Option A is a plan of small but frequent payments, while Option B is a plan of larger payments over longer intervals, with both options ending after a fixed number of days. We consider this type of choice for both an environment without interest rates and an environment with interest rates. The first environment is founded in additive wealth dynamics, while the second is founded in compound wealth dynamics. In the second environment there are interest earnings on the current balance of each account. The terms “compound” and ”multiplicative” are used interchangeably.</a:t>
            </a:r>
          </a:p>
        </p:txBody>
      </p:sp>
      <p:sp>
        <p:nvSpPr>
          <p:cNvPr id="25" name="Frame 24">
            <a:extLst>
              <a:ext uri="{FF2B5EF4-FFF2-40B4-BE49-F238E27FC236}">
                <a16:creationId xmlns:a16="http://schemas.microsoft.com/office/drawing/2014/main" id="{82EE1D07-0221-464B-BD2D-5F0AC14587F5}"/>
              </a:ext>
            </a:extLst>
          </p:cNvPr>
          <p:cNvSpPr/>
          <p:nvPr/>
        </p:nvSpPr>
        <p:spPr>
          <a:xfrm>
            <a:off x="29547448" y="27201347"/>
            <a:ext cx="12743538" cy="4939814"/>
          </a:xfrm>
          <a:prstGeom prst="frame">
            <a:avLst>
              <a:gd name="adj1" fmla="val 315"/>
            </a:avLst>
          </a:prstGeom>
          <a:solidFill>
            <a:srgbClr val="C00000"/>
          </a:solidFill>
          <a:ln>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r>
              <a:rPr lang="en-US" sz="3600" dirty="0">
                <a:solidFill>
                  <a:schemeClr val="tx1"/>
                </a:solidFill>
              </a:rPr>
              <a:t>Our primary focus for the future is to introduce uncertainty about alternative stochastic wealth generation processes. Our theory based on ergodic properties of the wealth generation process makes similarly sharp predictions for this environment as for the deterministic environment studied here.</a:t>
            </a:r>
          </a:p>
          <a:p>
            <a:endParaRPr lang="en-US" sz="3600" dirty="0">
              <a:solidFill>
                <a:schemeClr val="tx1"/>
              </a:solidFill>
            </a:endParaRPr>
          </a:p>
          <a:p>
            <a:r>
              <a:rPr lang="en-US" sz="3600" dirty="0">
                <a:solidFill>
                  <a:schemeClr val="tx1"/>
                </a:solidFill>
              </a:rPr>
              <a:t>Thank you to the Aresty Research Center for hosting the 2019-2020 Research Assistant Program. Thank you to Professor Sopher for mentoring us throughout the school year.</a:t>
            </a:r>
          </a:p>
        </p:txBody>
      </p:sp>
      <p:sp>
        <p:nvSpPr>
          <p:cNvPr id="26" name="Frame 25">
            <a:extLst>
              <a:ext uri="{FF2B5EF4-FFF2-40B4-BE49-F238E27FC236}">
                <a16:creationId xmlns:a16="http://schemas.microsoft.com/office/drawing/2014/main" id="{C99FBF60-64B1-A64A-8167-0F719B8CFC32}"/>
              </a:ext>
            </a:extLst>
          </p:cNvPr>
          <p:cNvSpPr/>
          <p:nvPr/>
        </p:nvSpPr>
        <p:spPr>
          <a:xfrm>
            <a:off x="1600215" y="24315691"/>
            <a:ext cx="11506590" cy="7825470"/>
          </a:xfrm>
          <a:prstGeom prst="frame">
            <a:avLst>
              <a:gd name="adj1" fmla="val 315"/>
            </a:avLst>
          </a:prstGeom>
          <a:solidFill>
            <a:srgbClr val="C00000"/>
          </a:solidFill>
          <a:ln>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r>
              <a:rPr lang="en-US" sz="3600" dirty="0">
                <a:solidFill>
                  <a:schemeClr val="tx1"/>
                </a:solidFill>
              </a:rPr>
              <a:t>Experimental studies of intertemporal choice have focused mainly on very simple wealth generation processes in which choices between a smaller, earlier amount of money and a larger, later amount of money are offered. Most studies focus on imputing implicit discount rates implied by choices, with focus on violations of stationarity, most typically interpreted as "present bias." We focus instead on wealth generation processes in which either a smaller sum is received at regular, shorter intervals or in which a larger sum is received at regular, longer intervals. Our theory makes point predictions about the behavior of all participants, rather than relying on weaker consistency requirements as in the earlier studies. By focusing on the objective features of the environment, the theory is a “physical theory.”</a:t>
            </a:r>
          </a:p>
        </p:txBody>
      </p:sp>
      <p:sp>
        <p:nvSpPr>
          <p:cNvPr id="27" name="Frame 26">
            <a:extLst>
              <a:ext uri="{FF2B5EF4-FFF2-40B4-BE49-F238E27FC236}">
                <a16:creationId xmlns:a16="http://schemas.microsoft.com/office/drawing/2014/main" id="{678520F1-3ADA-3445-BC5C-B2B446F44DFB}"/>
              </a:ext>
            </a:extLst>
          </p:cNvPr>
          <p:cNvSpPr/>
          <p:nvPr/>
        </p:nvSpPr>
        <p:spPr>
          <a:xfrm>
            <a:off x="29547446" y="8467860"/>
            <a:ext cx="12743537" cy="16325376"/>
          </a:xfrm>
          <a:prstGeom prst="frame">
            <a:avLst>
              <a:gd name="adj1" fmla="val 315"/>
            </a:avLst>
          </a:prstGeom>
          <a:solidFill>
            <a:srgbClr val="C00000"/>
          </a:solidFill>
          <a:ln>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endParaRPr lang="en-US" sz="3600" dirty="0">
              <a:solidFill>
                <a:schemeClr val="tx1"/>
              </a:solidFill>
            </a:endParaRPr>
          </a:p>
        </p:txBody>
      </p:sp>
      <p:sp>
        <p:nvSpPr>
          <p:cNvPr id="28" name="Frame 27">
            <a:extLst>
              <a:ext uri="{FF2B5EF4-FFF2-40B4-BE49-F238E27FC236}">
                <a16:creationId xmlns:a16="http://schemas.microsoft.com/office/drawing/2014/main" id="{2045CDDF-B589-9547-974C-1D559969F816}"/>
              </a:ext>
            </a:extLst>
          </p:cNvPr>
          <p:cNvSpPr/>
          <p:nvPr/>
        </p:nvSpPr>
        <p:spPr>
          <a:xfrm>
            <a:off x="14564864" y="17744707"/>
            <a:ext cx="13524520" cy="14396453"/>
          </a:xfrm>
          <a:prstGeom prst="frame">
            <a:avLst>
              <a:gd name="adj1" fmla="val 315"/>
            </a:avLst>
          </a:prstGeom>
          <a:solidFill>
            <a:srgbClr val="C00000"/>
          </a:solidFill>
          <a:ln>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0" name="Frame 29">
            <a:extLst>
              <a:ext uri="{FF2B5EF4-FFF2-40B4-BE49-F238E27FC236}">
                <a16:creationId xmlns:a16="http://schemas.microsoft.com/office/drawing/2014/main" id="{9BBAB212-241D-DA45-AC95-EBFA3ECAC353}"/>
              </a:ext>
            </a:extLst>
          </p:cNvPr>
          <p:cNvSpPr/>
          <p:nvPr/>
        </p:nvSpPr>
        <p:spPr>
          <a:xfrm>
            <a:off x="14564863" y="8473369"/>
            <a:ext cx="13524521" cy="6184434"/>
          </a:xfrm>
          <a:prstGeom prst="frame">
            <a:avLst>
              <a:gd name="adj1" fmla="val 315"/>
            </a:avLst>
          </a:prstGeom>
          <a:solidFill>
            <a:srgbClr val="C00000"/>
          </a:solidFill>
          <a:ln>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r>
              <a:rPr lang="en-US" sz="3600" dirty="0">
                <a:solidFill>
                  <a:schemeClr val="tx1"/>
                </a:solidFill>
              </a:rPr>
              <a:t>Our main objective is to compare the choices made when wealth generation is additive versus when it is multiplicative. For both, as the interval between payments is increased for the more and less frequent payment processes, there is a point at which the larger, less frequent payment (B) is preferred to the smaller, more frequent payment plan (A). The main prediction concerns the “Horizon” and the “Delay” in the wealth generation processes. The Horizon is the time between payments in Option A, and the Delay is the additional time between payments in Option B. For a given Delay, as the Horizon increases, there is a predicted switch from A to B. The switch point is at a longer interval for the multiplicative process than for the additive one.</a:t>
            </a:r>
          </a:p>
        </p:txBody>
      </p:sp>
      <p:sp>
        <p:nvSpPr>
          <p:cNvPr id="33" name="Frame 32">
            <a:extLst>
              <a:ext uri="{FF2B5EF4-FFF2-40B4-BE49-F238E27FC236}">
                <a16:creationId xmlns:a16="http://schemas.microsoft.com/office/drawing/2014/main" id="{2DF03363-436C-5046-877E-D3DE8F433018}"/>
              </a:ext>
            </a:extLst>
          </p:cNvPr>
          <p:cNvSpPr/>
          <p:nvPr/>
        </p:nvSpPr>
        <p:spPr>
          <a:xfrm>
            <a:off x="14564859" y="17685518"/>
            <a:ext cx="13524526" cy="8453536"/>
          </a:xfrm>
          <a:prstGeom prst="frame">
            <a:avLst>
              <a:gd name="adj1" fmla="val 315"/>
            </a:avLst>
          </a:prstGeom>
          <a:solidFill>
            <a:srgbClr val="C00000"/>
          </a:solidFill>
          <a:ln>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r>
              <a:rPr lang="en-US" sz="3600" dirty="0">
                <a:solidFill>
                  <a:schemeClr val="tx1"/>
                </a:solidFill>
              </a:rPr>
              <a:t>Participants were invited into a laboratory where they answered a 21-question survey. Each question let the participants selected their preference or indifference between Options A and B, as demarcated in the theory. These questions were selected such that participants should be indifferent when the Horizon (H) was equal to 4 for the additive processes and 6 for the compound processes. Each group was randomly selected to participate in either the additive or the compound surveys. The Horizon was varied in days from 1 to 7 for the additive survey and 3 to 9 for the compound survey. Also, the total length of time varied from 30 to 70 days in both surveys. Decision makers were also given the option of receiving their payment in 10 days by participating in a lottery that could lower their total earnings. The smaller the total they were willing to accept, the more likely that they’d receive that total early. Below is a graph combining the results of the additive and multiplicative processes.</a:t>
            </a:r>
          </a:p>
        </p:txBody>
      </p:sp>
      <p:sp>
        <p:nvSpPr>
          <p:cNvPr id="35" name="Frame 34">
            <a:extLst>
              <a:ext uri="{FF2B5EF4-FFF2-40B4-BE49-F238E27FC236}">
                <a16:creationId xmlns:a16="http://schemas.microsoft.com/office/drawing/2014/main" id="{4ECF6819-D594-5C45-88C5-10D5B328A0EB}"/>
              </a:ext>
            </a:extLst>
          </p:cNvPr>
          <p:cNvSpPr/>
          <p:nvPr/>
        </p:nvSpPr>
        <p:spPr>
          <a:xfrm>
            <a:off x="29547443" y="8467862"/>
            <a:ext cx="12743538" cy="5151528"/>
          </a:xfrm>
          <a:prstGeom prst="frame">
            <a:avLst>
              <a:gd name="adj1" fmla="val 315"/>
            </a:avLst>
          </a:prstGeom>
          <a:solidFill>
            <a:srgbClr val="C00000"/>
          </a:solidFill>
          <a:ln>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r>
              <a:rPr lang="en-US" sz="3600" dirty="0">
                <a:solidFill>
                  <a:schemeClr val="tx1"/>
                </a:solidFill>
              </a:rPr>
              <a:t>The main results are summarized in the two figures showing both the theoretical predictions and empirical results for the additive and compound processes. For both the additive and the compound surveys, the frequency with which Option B is chosen is lower for the values of the Horizon below the switch over point and higher for values above the switch point. The empirical switch over is less sharp than the step function implied by the theory (and demonstrated in the theoretical predictions), but there is a clear jump at the switch over point for the additive survey.</a:t>
            </a:r>
          </a:p>
        </p:txBody>
      </p:sp>
      <p:sp>
        <p:nvSpPr>
          <p:cNvPr id="37" name="Frame 36">
            <a:extLst>
              <a:ext uri="{FF2B5EF4-FFF2-40B4-BE49-F238E27FC236}">
                <a16:creationId xmlns:a16="http://schemas.microsoft.com/office/drawing/2014/main" id="{A310C3DD-1BCC-4341-9963-E304650CB775}"/>
              </a:ext>
            </a:extLst>
          </p:cNvPr>
          <p:cNvSpPr/>
          <p:nvPr/>
        </p:nvSpPr>
        <p:spPr>
          <a:xfrm>
            <a:off x="29547438" y="17308367"/>
            <a:ext cx="12743538" cy="3514563"/>
          </a:xfrm>
          <a:prstGeom prst="frame">
            <a:avLst>
              <a:gd name="adj1" fmla="val 315"/>
            </a:avLst>
          </a:prstGeom>
          <a:solidFill>
            <a:srgbClr val="C00000"/>
          </a:solidFill>
          <a:ln>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r>
              <a:rPr lang="en-US" sz="3600" dirty="0">
                <a:solidFill>
                  <a:schemeClr val="tx1"/>
                </a:solidFill>
              </a:rPr>
              <a:t>The empirically-estimated probability of choosing Option B is less consistent with the theoretical prediction for the compound theory, though it is still in the right direction. We suspect that forecasting compound interest earnings, which were not provided to participants, is a major factor in the weaker consistency between the results and predictions for the compound surveys.</a:t>
            </a:r>
          </a:p>
        </p:txBody>
      </p:sp>
      <p:graphicFrame>
        <p:nvGraphicFramePr>
          <p:cNvPr id="34" name="Chart 33">
            <a:extLst>
              <a:ext uri="{FF2B5EF4-FFF2-40B4-BE49-F238E27FC236}">
                <a16:creationId xmlns:a16="http://schemas.microsoft.com/office/drawing/2014/main" id="{A4A40ABF-BD73-DB4B-9DEC-81C05E392ED8}"/>
              </a:ext>
              <a:ext uri="{147F2762-F138-4A5C-976F-8EAC2B608ADB}">
                <a16:predDERef xmlns:a16="http://schemas.microsoft.com/office/drawing/2014/main" pred="{CE4DEC03-6547-411A-9DDE-1E6A944E6F8F}"/>
              </a:ext>
            </a:extLst>
          </p:cNvPr>
          <p:cNvGraphicFramePr>
            <a:graphicFrameLocks/>
          </p:cNvGraphicFramePr>
          <p:nvPr>
            <p:extLst>
              <p:ext uri="{D42A27DB-BD31-4B8C-83A1-F6EECF244321}">
                <p14:modId xmlns:p14="http://schemas.microsoft.com/office/powerpoint/2010/main" val="3544145920"/>
              </p:ext>
            </p:extLst>
          </p:nvPr>
        </p:nvGraphicFramePr>
        <p:xfrm>
          <a:off x="30342942" y="13775363"/>
          <a:ext cx="11152530" cy="3377031"/>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40" name="Chart 39">
            <a:extLst>
              <a:ext uri="{FF2B5EF4-FFF2-40B4-BE49-F238E27FC236}">
                <a16:creationId xmlns:a16="http://schemas.microsoft.com/office/drawing/2014/main" id="{949EDDE8-E726-43B8-8B8B-0395EE78B4B2}"/>
              </a:ext>
              <a:ext uri="{147F2762-F138-4A5C-976F-8EAC2B608ADB}">
                <a16:predDERef xmlns:a16="http://schemas.microsoft.com/office/drawing/2014/main" pred="{4BA114F4-62D9-4F39-8C53-D7A545C9DBAC}"/>
              </a:ext>
            </a:extLst>
          </p:cNvPr>
          <p:cNvGraphicFramePr>
            <a:graphicFrameLocks/>
          </p:cNvGraphicFramePr>
          <p:nvPr>
            <p:extLst>
              <p:ext uri="{D42A27DB-BD31-4B8C-83A1-F6EECF244321}">
                <p14:modId xmlns:p14="http://schemas.microsoft.com/office/powerpoint/2010/main" val="4076647236"/>
              </p:ext>
            </p:extLst>
          </p:nvPr>
        </p:nvGraphicFramePr>
        <p:xfrm>
          <a:off x="30342942" y="20978903"/>
          <a:ext cx="11152530" cy="3658359"/>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42" name="Chart 41">
            <a:extLst>
              <a:ext uri="{FF2B5EF4-FFF2-40B4-BE49-F238E27FC236}">
                <a16:creationId xmlns:a16="http://schemas.microsoft.com/office/drawing/2014/main" id="{CE4DEC03-6547-411A-9DDE-1E6A944E6F8F}"/>
              </a:ext>
              <a:ext uri="{147F2762-F138-4A5C-976F-8EAC2B608ADB}">
                <a16:predDERef xmlns:a16="http://schemas.microsoft.com/office/drawing/2014/main" pred="{39880F43-75F5-4453-9CCC-1A8085060752}"/>
              </a:ext>
            </a:extLst>
          </p:cNvPr>
          <p:cNvGraphicFramePr>
            <a:graphicFrameLocks/>
          </p:cNvGraphicFramePr>
          <p:nvPr>
            <p:extLst>
              <p:ext uri="{D42A27DB-BD31-4B8C-83A1-F6EECF244321}">
                <p14:modId xmlns:p14="http://schemas.microsoft.com/office/powerpoint/2010/main" val="2014460069"/>
              </p:ext>
            </p:extLst>
          </p:nvPr>
        </p:nvGraphicFramePr>
        <p:xfrm>
          <a:off x="14850063" y="26305946"/>
          <a:ext cx="12954118" cy="5668321"/>
        </p:xfrm>
        <a:graphic>
          <a:graphicData uri="http://schemas.openxmlformats.org/drawingml/2006/chart">
            <c:chart xmlns:c="http://schemas.openxmlformats.org/drawingml/2006/chart" xmlns:r="http://schemas.openxmlformats.org/officeDocument/2006/relationships" r:id="rId5"/>
          </a:graphicData>
        </a:graphic>
      </p:graphicFrame>
      <p:pic>
        <p:nvPicPr>
          <p:cNvPr id="4" name="Picture 3" descr="A close up of a logo&#10;&#10;Description automatically generated">
            <a:extLst>
              <a:ext uri="{FF2B5EF4-FFF2-40B4-BE49-F238E27FC236}">
                <a16:creationId xmlns:a16="http://schemas.microsoft.com/office/drawing/2014/main" id="{BE8A4CDD-18C5-C64E-86D0-4DA8BB06A04D}"/>
              </a:ext>
            </a:extLst>
          </p:cNvPr>
          <p:cNvPicPr>
            <a:picLocks noChangeAspect="1"/>
          </p:cNvPicPr>
          <p:nvPr/>
        </p:nvPicPr>
        <p:blipFill>
          <a:blip r:embed="rId6"/>
          <a:stretch>
            <a:fillRect/>
          </a:stretch>
        </p:blipFill>
        <p:spPr>
          <a:xfrm>
            <a:off x="519357" y="2203893"/>
            <a:ext cx="6301995" cy="2459736"/>
          </a:xfrm>
          <a:prstGeom prst="rect">
            <a:avLst/>
          </a:prstGeom>
          <a:noFill/>
          <a:ln>
            <a:noFill/>
          </a:ln>
        </p:spPr>
      </p:pic>
      <p:pic>
        <p:nvPicPr>
          <p:cNvPr id="5" name="Picture 4">
            <a:extLst>
              <a:ext uri="{FF2B5EF4-FFF2-40B4-BE49-F238E27FC236}">
                <a16:creationId xmlns:a16="http://schemas.microsoft.com/office/drawing/2014/main" id="{C6860D62-DA9A-FE41-8050-9FC84A458E87}"/>
              </a:ext>
            </a:extLst>
          </p:cNvPr>
          <p:cNvPicPr>
            <a:picLocks noChangeAspect="1"/>
          </p:cNvPicPr>
          <p:nvPr/>
        </p:nvPicPr>
        <p:blipFill>
          <a:blip r:embed="rId7"/>
          <a:stretch>
            <a:fillRect/>
          </a:stretch>
        </p:blipFill>
        <p:spPr>
          <a:xfrm>
            <a:off x="39853985" y="1546219"/>
            <a:ext cx="3517858" cy="3529584"/>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6047</TotalTime>
  <Words>1012</Words>
  <Application>Microsoft Macintosh PowerPoint</Application>
  <PresentationFormat>Custom</PresentationFormat>
  <Paragraphs>31</Paragraphs>
  <Slides>1</Slides>
  <Notes>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vt:i4>
      </vt:variant>
    </vt:vector>
  </HeadingPairs>
  <TitlesOfParts>
    <vt:vector size="4" baseType="lpstr">
      <vt:lpstr>Arial</vt:lpstr>
      <vt:lpstr>Calibri</vt:lpstr>
      <vt:lpstr>Office Theme</vt:lpstr>
      <vt:lpstr>PowerPoint Presentation</vt:lpstr>
    </vt:vector>
  </TitlesOfParts>
  <Company>Rutgers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Julia Xia</dc:creator>
  <cp:lastModifiedBy>Aaron Scheiner</cp:lastModifiedBy>
  <cp:revision>139</cp:revision>
  <cp:lastPrinted>2012-08-01T17:44:46Z</cp:lastPrinted>
  <dcterms:created xsi:type="dcterms:W3CDTF">2014-03-07T20:19:06Z</dcterms:created>
  <dcterms:modified xsi:type="dcterms:W3CDTF">2020-04-24T06:17:00Z</dcterms:modified>
</cp:coreProperties>
</file>